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256" r:id="rId2"/>
    <p:sldId id="600" r:id="rId3"/>
    <p:sldId id="402" r:id="rId4"/>
    <p:sldId id="354" r:id="rId5"/>
    <p:sldId id="692" r:id="rId6"/>
    <p:sldId id="395" r:id="rId7"/>
    <p:sldId id="665" r:id="rId8"/>
    <p:sldId id="671" r:id="rId9"/>
    <p:sldId id="666" r:id="rId10"/>
    <p:sldId id="514" r:id="rId11"/>
    <p:sldId id="403" r:id="rId12"/>
    <p:sldId id="486" r:id="rId13"/>
    <p:sldId id="569" r:id="rId14"/>
    <p:sldId id="407" r:id="rId15"/>
    <p:sldId id="461" r:id="rId16"/>
    <p:sldId id="430" r:id="rId17"/>
    <p:sldId id="691" r:id="rId18"/>
    <p:sldId id="679" r:id="rId19"/>
    <p:sldId id="701" r:id="rId20"/>
    <p:sldId id="681" r:id="rId21"/>
    <p:sldId id="706" r:id="rId22"/>
    <p:sldId id="385" r:id="rId23"/>
    <p:sldId id="683" r:id="rId24"/>
    <p:sldId id="703" r:id="rId25"/>
    <p:sldId id="674" r:id="rId26"/>
    <p:sldId id="656" r:id="rId27"/>
    <p:sldId id="612" r:id="rId28"/>
    <p:sldId id="682" r:id="rId29"/>
    <p:sldId id="694" r:id="rId30"/>
    <p:sldId id="544" r:id="rId31"/>
    <p:sldId id="554" r:id="rId32"/>
    <p:sldId id="660" r:id="rId33"/>
    <p:sldId id="606" r:id="rId34"/>
    <p:sldId id="688" r:id="rId35"/>
    <p:sldId id="687" r:id="rId36"/>
    <p:sldId id="322" r:id="rId37"/>
    <p:sldId id="582" r:id="rId38"/>
    <p:sldId id="548" r:id="rId39"/>
    <p:sldId id="707" r:id="rId40"/>
    <p:sldId id="555" r:id="rId41"/>
    <p:sldId id="658" r:id="rId42"/>
    <p:sldId id="689" r:id="rId43"/>
    <p:sldId id="657" r:id="rId44"/>
    <p:sldId id="664" r:id="rId45"/>
    <p:sldId id="589" r:id="rId46"/>
    <p:sldId id="576" r:id="rId47"/>
    <p:sldId id="577" r:id="rId48"/>
    <p:sldId id="483" r:id="rId49"/>
    <p:sldId id="550" r:id="rId50"/>
    <p:sldId id="592" r:id="rId51"/>
    <p:sldId id="518" r:id="rId52"/>
    <p:sldId id="574" r:id="rId53"/>
    <p:sldId id="663" r:id="rId54"/>
    <p:sldId id="556" r:id="rId55"/>
    <p:sldId id="532" r:id="rId56"/>
    <p:sldId id="533" r:id="rId57"/>
    <p:sldId id="613" r:id="rId58"/>
    <p:sldId id="667" r:id="rId59"/>
    <p:sldId id="371" r:id="rId60"/>
    <p:sldId id="668" r:id="rId61"/>
    <p:sldId id="704" r:id="rId62"/>
    <p:sldId id="540" r:id="rId63"/>
    <p:sldId id="598" r:id="rId64"/>
    <p:sldId id="652" r:id="rId65"/>
    <p:sldId id="528" r:id="rId66"/>
    <p:sldId id="705" r:id="rId67"/>
    <p:sldId id="557" r:id="rId68"/>
    <p:sldId id="310" r:id="rId69"/>
    <p:sldId id="708" r:id="rId70"/>
    <p:sldId id="697" r:id="rId71"/>
    <p:sldId id="698" r:id="rId72"/>
    <p:sldId id="702" r:id="rId73"/>
    <p:sldId id="378" r:id="rId74"/>
    <p:sldId id="536" r:id="rId75"/>
    <p:sldId id="584" r:id="rId76"/>
    <p:sldId id="585" r:id="rId77"/>
    <p:sldId id="586" r:id="rId78"/>
    <p:sldId id="392" r:id="rId79"/>
    <p:sldId id="709" r:id="rId80"/>
    <p:sldId id="494" r:id="rId81"/>
    <p:sldId id="710" r:id="rId82"/>
    <p:sldId id="594" r:id="rId83"/>
    <p:sldId id="651" r:id="rId84"/>
    <p:sldId id="670" r:id="rId85"/>
    <p:sldId id="452" r:id="rId86"/>
    <p:sldId id="677" r:id="rId87"/>
    <p:sldId id="525" r:id="rId88"/>
    <p:sldId id="353" r:id="rId89"/>
    <p:sldId id="503" r:id="rId90"/>
    <p:sldId id="685" r:id="rId91"/>
    <p:sldId id="699" r:id="rId92"/>
    <p:sldId id="602" r:id="rId93"/>
    <p:sldId id="309" r:id="rId94"/>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80808"/>
    <a:srgbClr val="FFFF99"/>
    <a:srgbClr val="EAEAEA"/>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8BC78-0887-4307-BCB4-4DC53C841570}" v="95" dt="2019-10-18T16:03:41.28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1029" autoAdjust="0"/>
  </p:normalViewPr>
  <p:slideViewPr>
    <p:cSldViewPr>
      <p:cViewPr varScale="1">
        <p:scale>
          <a:sx n="74" d="100"/>
          <a:sy n="74" d="100"/>
        </p:scale>
        <p:origin x="1637" y="43"/>
      </p:cViewPr>
      <p:guideLst>
        <p:guide orient="horz" pos="2160"/>
        <p:guide pos="2880"/>
      </p:guideLst>
    </p:cSldViewPr>
  </p:slideViewPr>
  <p:outlineViewPr>
    <p:cViewPr>
      <p:scale>
        <a:sx n="33" d="100"/>
        <a:sy n="33" d="100"/>
      </p:scale>
      <p:origin x="0" y="-27850"/>
    </p:cViewPr>
  </p:outlineViewPr>
  <p:notesTextViewPr>
    <p:cViewPr>
      <p:scale>
        <a:sx n="100" d="100"/>
        <a:sy n="100" d="100"/>
      </p:scale>
      <p:origin x="0" y="0"/>
    </p:cViewPr>
  </p:notesTextViewPr>
  <p:sorterViewPr>
    <p:cViewPr>
      <p:scale>
        <a:sx n="110" d="100"/>
        <a:sy n="110" d="100"/>
      </p:scale>
      <p:origin x="0" y="-104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bussek Daniel" userId="1de47d755e2c1e7d" providerId="LiveId" clId="{1678BC78-0887-4307-BCB4-4DC53C841570}"/>
    <pc:docChg chg="undo custSel addSld delSld modSld sldOrd">
      <pc:chgData name="Tibussek Daniel" userId="1de47d755e2c1e7d" providerId="LiveId" clId="{1678BC78-0887-4307-BCB4-4DC53C841570}" dt="2019-10-18T16:04:32.183" v="479" actId="47"/>
      <pc:docMkLst>
        <pc:docMk/>
      </pc:docMkLst>
      <pc:sldChg chg="modSp add">
        <pc:chgData name="Tibussek Daniel" userId="1de47d755e2c1e7d" providerId="LiveId" clId="{1678BC78-0887-4307-BCB4-4DC53C841570}" dt="2019-10-18T15:48:02.846" v="277" actId="6549"/>
        <pc:sldMkLst>
          <pc:docMk/>
          <pc:sldMk cId="0" sldId="309"/>
        </pc:sldMkLst>
        <pc:spChg chg="mod">
          <ac:chgData name="Tibussek Daniel" userId="1de47d755e2c1e7d" providerId="LiveId" clId="{1678BC78-0887-4307-BCB4-4DC53C841570}" dt="2019-10-18T15:48:02.846" v="277" actId="6549"/>
          <ac:spMkLst>
            <pc:docMk/>
            <pc:sldMk cId="0" sldId="309"/>
            <ac:spMk id="26632" creationId="{FEAC1326-4F4A-4EFE-845F-B995A1374885}"/>
          </ac:spMkLst>
        </pc:spChg>
      </pc:sldChg>
      <pc:sldChg chg="delSp delAnim">
        <pc:chgData name="Tibussek Daniel" userId="1de47d755e2c1e7d" providerId="LiveId" clId="{1678BC78-0887-4307-BCB4-4DC53C841570}" dt="2019-10-18T16:00:35.947" v="385" actId="478"/>
        <pc:sldMkLst>
          <pc:docMk/>
          <pc:sldMk cId="0" sldId="310"/>
        </pc:sldMkLst>
        <pc:picChg chg="del">
          <ac:chgData name="Tibussek Daniel" userId="1de47d755e2c1e7d" providerId="LiveId" clId="{1678BC78-0887-4307-BCB4-4DC53C841570}" dt="2019-10-18T16:00:35.947" v="385" actId="478"/>
          <ac:picMkLst>
            <pc:docMk/>
            <pc:sldMk cId="0" sldId="310"/>
            <ac:picMk id="7" creationId="{D6FE180D-9680-41C6-8BD0-DC06E381303A}"/>
          </ac:picMkLst>
        </pc:picChg>
      </pc:sldChg>
      <pc:sldChg chg="modSp">
        <pc:chgData name="Tibussek Daniel" userId="1de47d755e2c1e7d" providerId="LiveId" clId="{1678BC78-0887-4307-BCB4-4DC53C841570}" dt="2019-10-18T16:04:03.722" v="460" actId="20577"/>
        <pc:sldMkLst>
          <pc:docMk/>
          <pc:sldMk cId="0" sldId="353"/>
        </pc:sldMkLst>
        <pc:spChg chg="mod">
          <ac:chgData name="Tibussek Daniel" userId="1de47d755e2c1e7d" providerId="LiveId" clId="{1678BC78-0887-4307-BCB4-4DC53C841570}" dt="2019-10-18T16:04:03.722" v="460" actId="20577"/>
          <ac:spMkLst>
            <pc:docMk/>
            <pc:sldMk cId="0" sldId="353"/>
            <ac:spMk id="151554" creationId="{00000000-0000-0000-0000-000000000000}"/>
          </ac:spMkLst>
        </pc:spChg>
      </pc:sldChg>
      <pc:sldChg chg="delSp delAnim">
        <pc:chgData name="Tibussek Daniel" userId="1de47d755e2c1e7d" providerId="LiveId" clId="{1678BC78-0887-4307-BCB4-4DC53C841570}" dt="2019-10-18T16:01:34.658" v="387" actId="478"/>
        <pc:sldMkLst>
          <pc:docMk/>
          <pc:sldMk cId="0" sldId="392"/>
        </pc:sldMkLst>
        <pc:spChg chg="del">
          <ac:chgData name="Tibussek Daniel" userId="1de47d755e2c1e7d" providerId="LiveId" clId="{1678BC78-0887-4307-BCB4-4DC53C841570}" dt="2019-10-18T16:01:34.658" v="387" actId="478"/>
          <ac:spMkLst>
            <pc:docMk/>
            <pc:sldMk cId="0" sldId="392"/>
            <ac:spMk id="2" creationId="{00000000-0000-0000-0000-000000000000}"/>
          </ac:spMkLst>
        </pc:spChg>
      </pc:sldChg>
      <pc:sldChg chg="modNotesTx">
        <pc:chgData name="Tibussek Daniel" userId="1de47d755e2c1e7d" providerId="LiveId" clId="{1678BC78-0887-4307-BCB4-4DC53C841570}" dt="2019-10-18T15:38:52.552" v="0" actId="20577"/>
        <pc:sldMkLst>
          <pc:docMk/>
          <pc:sldMk cId="3148120753" sldId="403"/>
        </pc:sldMkLst>
      </pc:sldChg>
      <pc:sldChg chg="addSp modSp modAnim">
        <pc:chgData name="Tibussek Daniel" userId="1de47d755e2c1e7d" providerId="LiveId" clId="{1678BC78-0887-4307-BCB4-4DC53C841570}" dt="2019-10-18T15:43:40.763" v="130"/>
        <pc:sldMkLst>
          <pc:docMk/>
          <pc:sldMk cId="0" sldId="430"/>
        </pc:sldMkLst>
        <pc:spChg chg="add mod">
          <ac:chgData name="Tibussek Daniel" userId="1de47d755e2c1e7d" providerId="LiveId" clId="{1678BC78-0887-4307-BCB4-4DC53C841570}" dt="2019-10-18T15:41:50.615" v="75" actId="208"/>
          <ac:spMkLst>
            <pc:docMk/>
            <pc:sldMk cId="0" sldId="430"/>
            <ac:spMk id="3" creationId="{97B3E650-CE7D-4FED-8AAB-16D72FC0ED08}"/>
          </ac:spMkLst>
        </pc:spChg>
        <pc:spChg chg="add mod">
          <ac:chgData name="Tibussek Daniel" userId="1de47d755e2c1e7d" providerId="LiveId" clId="{1678BC78-0887-4307-BCB4-4DC53C841570}" dt="2019-10-18T15:43:05.117" v="121" actId="208"/>
          <ac:spMkLst>
            <pc:docMk/>
            <pc:sldMk cId="0" sldId="430"/>
            <ac:spMk id="4" creationId="{9B3CC056-01B1-4C61-8E60-FECF2335017C}"/>
          </ac:spMkLst>
        </pc:spChg>
        <pc:spChg chg="add mod">
          <ac:chgData name="Tibussek Daniel" userId="1de47d755e2c1e7d" providerId="LiveId" clId="{1678BC78-0887-4307-BCB4-4DC53C841570}" dt="2019-10-18T15:43:34.438" v="128" actId="571"/>
          <ac:spMkLst>
            <pc:docMk/>
            <pc:sldMk cId="0" sldId="430"/>
            <ac:spMk id="16" creationId="{ED2F0B54-66A4-490D-A1C7-6449C4B779E1}"/>
          </ac:spMkLst>
        </pc:spChg>
        <pc:spChg chg="add mod">
          <ac:chgData name="Tibussek Daniel" userId="1de47d755e2c1e7d" providerId="LiveId" clId="{1678BC78-0887-4307-BCB4-4DC53C841570}" dt="2019-10-18T15:43:34.438" v="128" actId="571"/>
          <ac:spMkLst>
            <pc:docMk/>
            <pc:sldMk cId="0" sldId="430"/>
            <ac:spMk id="17" creationId="{300D3E75-F1AA-4150-A346-D80963F2E3D1}"/>
          </ac:spMkLst>
        </pc:spChg>
      </pc:sldChg>
      <pc:sldChg chg="modSp">
        <pc:chgData name="Tibussek Daniel" userId="1de47d755e2c1e7d" providerId="LiveId" clId="{1678BC78-0887-4307-BCB4-4DC53C841570}" dt="2019-10-18T15:40:43.825" v="72" actId="20577"/>
        <pc:sldMkLst>
          <pc:docMk/>
          <pc:sldMk cId="0" sldId="461"/>
        </pc:sldMkLst>
        <pc:spChg chg="mod">
          <ac:chgData name="Tibussek Daniel" userId="1de47d755e2c1e7d" providerId="LiveId" clId="{1678BC78-0887-4307-BCB4-4DC53C841570}" dt="2019-10-18T15:40:08.318" v="6" actId="113"/>
          <ac:spMkLst>
            <pc:docMk/>
            <pc:sldMk cId="0" sldId="461"/>
            <ac:spMk id="41987" creationId="{4AF057AC-85BD-4482-84AE-B4912679B3A1}"/>
          </ac:spMkLst>
        </pc:spChg>
        <pc:spChg chg="mod">
          <ac:chgData name="Tibussek Daniel" userId="1de47d755e2c1e7d" providerId="LiveId" clId="{1678BC78-0887-4307-BCB4-4DC53C841570}" dt="2019-10-18T15:40:43.825" v="72" actId="20577"/>
          <ac:spMkLst>
            <pc:docMk/>
            <pc:sldMk cId="0" sldId="461"/>
            <ac:spMk id="41988" creationId="{C93C89F2-6216-4094-B374-423775134F13}"/>
          </ac:spMkLst>
        </pc:spChg>
      </pc:sldChg>
      <pc:sldChg chg="delSp modSp delAnim">
        <pc:chgData name="Tibussek Daniel" userId="1de47d755e2c1e7d" providerId="LiveId" clId="{1678BC78-0887-4307-BCB4-4DC53C841570}" dt="2019-10-18T16:02:39.061" v="423" actId="20577"/>
        <pc:sldMkLst>
          <pc:docMk/>
          <pc:sldMk cId="0" sldId="494"/>
        </pc:sldMkLst>
        <pc:spChg chg="del">
          <ac:chgData name="Tibussek Daniel" userId="1de47d755e2c1e7d" providerId="LiveId" clId="{1678BC78-0887-4307-BCB4-4DC53C841570}" dt="2019-10-18T16:02:02.746" v="389" actId="478"/>
          <ac:spMkLst>
            <pc:docMk/>
            <pc:sldMk cId="0" sldId="494"/>
            <ac:spMk id="4" creationId="{00000000-0000-0000-0000-000000000000}"/>
          </ac:spMkLst>
        </pc:spChg>
        <pc:spChg chg="del">
          <ac:chgData name="Tibussek Daniel" userId="1de47d755e2c1e7d" providerId="LiveId" clId="{1678BC78-0887-4307-BCB4-4DC53C841570}" dt="2019-10-18T16:02:05.560" v="390" actId="478"/>
          <ac:spMkLst>
            <pc:docMk/>
            <pc:sldMk cId="0" sldId="494"/>
            <ac:spMk id="5" creationId="{00000000-0000-0000-0000-000000000000}"/>
          </ac:spMkLst>
        </pc:spChg>
        <pc:spChg chg="mod">
          <ac:chgData name="Tibussek Daniel" userId="1de47d755e2c1e7d" providerId="LiveId" clId="{1678BC78-0887-4307-BCB4-4DC53C841570}" dt="2019-10-18T16:02:39.061" v="423" actId="20577"/>
          <ac:spMkLst>
            <pc:docMk/>
            <pc:sldMk cId="0" sldId="494"/>
            <ac:spMk id="142339" creationId="{00000000-0000-0000-0000-000000000000}"/>
          </ac:spMkLst>
        </pc:spChg>
        <pc:spChg chg="del mod">
          <ac:chgData name="Tibussek Daniel" userId="1de47d755e2c1e7d" providerId="LiveId" clId="{1678BC78-0887-4307-BCB4-4DC53C841570}" dt="2019-10-18T16:02:11.585" v="392" actId="478"/>
          <ac:spMkLst>
            <pc:docMk/>
            <pc:sldMk cId="0" sldId="494"/>
            <ac:spMk id="148486" creationId="{00000000-0000-0000-0000-000000000000}"/>
          </ac:spMkLst>
        </pc:spChg>
      </pc:sldChg>
      <pc:sldChg chg="modSp">
        <pc:chgData name="Tibussek Daniel" userId="1de47d755e2c1e7d" providerId="LiveId" clId="{1678BC78-0887-4307-BCB4-4DC53C841570}" dt="2019-10-18T16:04:14.389" v="478" actId="20577"/>
        <pc:sldMkLst>
          <pc:docMk/>
          <pc:sldMk cId="1120443718" sldId="503"/>
        </pc:sldMkLst>
        <pc:spChg chg="mod">
          <ac:chgData name="Tibussek Daniel" userId="1de47d755e2c1e7d" providerId="LiveId" clId="{1678BC78-0887-4307-BCB4-4DC53C841570}" dt="2019-10-18T16:04:14.389" v="478" actId="20577"/>
          <ac:spMkLst>
            <pc:docMk/>
            <pc:sldMk cId="1120443718" sldId="503"/>
            <ac:spMk id="2" creationId="{00000000-0000-0000-0000-000000000000}"/>
          </ac:spMkLst>
        </pc:spChg>
      </pc:sldChg>
      <pc:sldChg chg="delSp modSp delAnim">
        <pc:chgData name="Tibussek Daniel" userId="1de47d755e2c1e7d" providerId="LiveId" clId="{1678BC78-0887-4307-BCB4-4DC53C841570}" dt="2019-10-18T15:54:40.371" v="366" actId="478"/>
        <pc:sldMkLst>
          <pc:docMk/>
          <pc:sldMk cId="1412046348" sldId="548"/>
        </pc:sldMkLst>
        <pc:spChg chg="del mod">
          <ac:chgData name="Tibussek Daniel" userId="1de47d755e2c1e7d" providerId="LiveId" clId="{1678BC78-0887-4307-BCB4-4DC53C841570}" dt="2019-10-18T15:54:40.371" v="366" actId="478"/>
          <ac:spMkLst>
            <pc:docMk/>
            <pc:sldMk cId="1412046348" sldId="548"/>
            <ac:spMk id="2" creationId="{BDE7B028-FEA6-442C-978E-98B1723CF6DA}"/>
          </ac:spMkLst>
        </pc:spChg>
      </pc:sldChg>
      <pc:sldChg chg="del">
        <pc:chgData name="Tibussek Daniel" userId="1de47d755e2c1e7d" providerId="LiveId" clId="{1678BC78-0887-4307-BCB4-4DC53C841570}" dt="2019-10-18T16:03:19.768" v="436" actId="47"/>
        <pc:sldMkLst>
          <pc:docMk/>
          <pc:sldMk cId="2079100747" sldId="583"/>
        </pc:sldMkLst>
      </pc:sldChg>
      <pc:sldChg chg="del">
        <pc:chgData name="Tibussek Daniel" userId="1de47d755e2c1e7d" providerId="LiveId" clId="{1678BC78-0887-4307-BCB4-4DC53C841570}" dt="2019-10-18T16:04:32.183" v="479" actId="47"/>
        <pc:sldMkLst>
          <pc:docMk/>
          <pc:sldMk cId="516975759" sldId="590"/>
        </pc:sldMkLst>
      </pc:sldChg>
      <pc:sldChg chg="ord">
        <pc:chgData name="Tibussek Daniel" userId="1de47d755e2c1e7d" providerId="LiveId" clId="{1678BC78-0887-4307-BCB4-4DC53C841570}" dt="2019-10-18T16:03:05.283" v="435"/>
        <pc:sldMkLst>
          <pc:docMk/>
          <pc:sldMk cId="2177042170" sldId="594"/>
        </pc:sldMkLst>
      </pc:sldChg>
      <pc:sldChg chg="modSp">
        <pc:chgData name="Tibussek Daniel" userId="1de47d755e2c1e7d" providerId="LiveId" clId="{1678BC78-0887-4307-BCB4-4DC53C841570}" dt="2019-10-18T15:55:29.399" v="372" actId="20577"/>
        <pc:sldMkLst>
          <pc:docMk/>
          <pc:sldMk cId="3428656078" sldId="657"/>
        </pc:sldMkLst>
        <pc:spChg chg="mod">
          <ac:chgData name="Tibussek Daniel" userId="1de47d755e2c1e7d" providerId="LiveId" clId="{1678BC78-0887-4307-BCB4-4DC53C841570}" dt="2019-10-18T15:55:29.399" v="372" actId="20577"/>
          <ac:spMkLst>
            <pc:docMk/>
            <pc:sldMk cId="3428656078" sldId="657"/>
            <ac:spMk id="5" creationId="{91E37015-ECEB-4462-BD31-CABA6BF417C3}"/>
          </ac:spMkLst>
        </pc:spChg>
      </pc:sldChg>
      <pc:sldChg chg="addSp modSp modNotesTx">
        <pc:chgData name="Tibussek Daniel" userId="1de47d755e2c1e7d" providerId="LiveId" clId="{1678BC78-0887-4307-BCB4-4DC53C841570}" dt="2019-10-18T15:53:50.808" v="362" actId="20577"/>
        <pc:sldMkLst>
          <pc:docMk/>
          <pc:sldMk cId="3335116611" sldId="660"/>
        </pc:sldMkLst>
        <pc:spChg chg="add mod">
          <ac:chgData name="Tibussek Daniel" userId="1de47d755e2c1e7d" providerId="LiveId" clId="{1678BC78-0887-4307-BCB4-4DC53C841570}" dt="2019-10-18T15:53:26.528" v="287" actId="1076"/>
          <ac:spMkLst>
            <pc:docMk/>
            <pc:sldMk cId="3335116611" sldId="660"/>
            <ac:spMk id="3" creationId="{D8DA4884-BBB5-41FB-8890-38377C10FF27}"/>
          </ac:spMkLst>
        </pc:spChg>
      </pc:sldChg>
      <pc:sldChg chg="addSp">
        <pc:chgData name="Tibussek Daniel" userId="1de47d755e2c1e7d" providerId="LiveId" clId="{1678BC78-0887-4307-BCB4-4DC53C841570}" dt="2019-10-18T15:56:14.420" v="373"/>
        <pc:sldMkLst>
          <pc:docMk/>
          <pc:sldMk cId="2605111125" sldId="664"/>
        </pc:sldMkLst>
        <pc:spChg chg="add">
          <ac:chgData name="Tibussek Daniel" userId="1de47d755e2c1e7d" providerId="LiveId" clId="{1678BC78-0887-4307-BCB4-4DC53C841570}" dt="2019-10-18T15:56:14.420" v="373"/>
          <ac:spMkLst>
            <pc:docMk/>
            <pc:sldMk cId="2605111125" sldId="664"/>
            <ac:spMk id="6" creationId="{16F8B5FB-3EC2-44E0-86ED-E2B3006B1E7E}"/>
          </ac:spMkLst>
        </pc:spChg>
      </pc:sldChg>
      <pc:sldChg chg="ord">
        <pc:chgData name="Tibussek Daniel" userId="1de47d755e2c1e7d" providerId="LiveId" clId="{1678BC78-0887-4307-BCB4-4DC53C841570}" dt="2019-10-18T16:03:41.277" v="437"/>
        <pc:sldMkLst>
          <pc:docMk/>
          <pc:sldMk cId="702637063" sldId="677"/>
        </pc:sldMkLst>
      </pc:sldChg>
      <pc:sldChg chg="addSp modSp">
        <pc:chgData name="Tibussek Daniel" userId="1de47d755e2c1e7d" providerId="LiveId" clId="{1678BC78-0887-4307-BCB4-4DC53C841570}" dt="2019-10-18T15:48:52.865" v="278"/>
        <pc:sldMkLst>
          <pc:docMk/>
          <pc:sldMk cId="0" sldId="679"/>
        </pc:sldMkLst>
        <pc:spChg chg="add">
          <ac:chgData name="Tibussek Daniel" userId="1de47d755e2c1e7d" providerId="LiveId" clId="{1678BC78-0887-4307-BCB4-4DC53C841570}" dt="2019-10-18T15:48:52.865" v="278"/>
          <ac:spMkLst>
            <pc:docMk/>
            <pc:sldMk cId="0" sldId="679"/>
            <ac:spMk id="4" creationId="{890C0CFE-F03C-4D62-9416-6F3FF54A86D7}"/>
          </ac:spMkLst>
        </pc:spChg>
        <pc:spChg chg="mod">
          <ac:chgData name="Tibussek Daniel" userId="1de47d755e2c1e7d" providerId="LiveId" clId="{1678BC78-0887-4307-BCB4-4DC53C841570}" dt="2019-10-18T15:46:18.158" v="225" actId="20577"/>
          <ac:spMkLst>
            <pc:docMk/>
            <pc:sldMk cId="0" sldId="679"/>
            <ac:spMk id="54274" creationId="{B2846720-CC86-42BA-A878-B7F6F94D72C9}"/>
          </ac:spMkLst>
        </pc:spChg>
        <pc:spChg chg="mod">
          <ac:chgData name="Tibussek Daniel" userId="1de47d755e2c1e7d" providerId="LiveId" clId="{1678BC78-0887-4307-BCB4-4DC53C841570}" dt="2019-10-18T15:46:41.556" v="259" actId="20577"/>
          <ac:spMkLst>
            <pc:docMk/>
            <pc:sldMk cId="0" sldId="679"/>
            <ac:spMk id="54275" creationId="{53DC2097-121A-4396-A485-2EAC24AC8E4D}"/>
          </ac:spMkLst>
        </pc:spChg>
      </pc:sldChg>
      <pc:sldChg chg="addSp delSp modSp delAnim">
        <pc:chgData name="Tibussek Daniel" userId="1de47d755e2c1e7d" providerId="LiveId" clId="{1678BC78-0887-4307-BCB4-4DC53C841570}" dt="2019-10-18T15:49:43.294" v="283" actId="478"/>
        <pc:sldMkLst>
          <pc:docMk/>
          <pc:sldMk cId="3306305549" sldId="681"/>
        </pc:sldMkLst>
        <pc:spChg chg="del">
          <ac:chgData name="Tibussek Daniel" userId="1de47d755e2c1e7d" providerId="LiveId" clId="{1678BC78-0887-4307-BCB4-4DC53C841570}" dt="2019-10-18T15:49:31.895" v="282" actId="478"/>
          <ac:spMkLst>
            <pc:docMk/>
            <pc:sldMk cId="3306305549" sldId="681"/>
            <ac:spMk id="3" creationId="{00000000-0000-0000-0000-000000000000}"/>
          </ac:spMkLst>
        </pc:spChg>
        <pc:spChg chg="add del mod">
          <ac:chgData name="Tibussek Daniel" userId="1de47d755e2c1e7d" providerId="LiveId" clId="{1678BC78-0887-4307-BCB4-4DC53C841570}" dt="2019-10-18T15:49:43.294" v="283" actId="478"/>
          <ac:spMkLst>
            <pc:docMk/>
            <pc:sldMk cId="3306305549" sldId="681"/>
            <ac:spMk id="7" creationId="{3DD9C643-58E8-44CE-8C7E-28DA2D249282}"/>
          </ac:spMkLst>
        </pc:spChg>
      </pc:sldChg>
      <pc:sldChg chg="addSp modSp">
        <pc:chgData name="Tibussek Daniel" userId="1de47d755e2c1e7d" providerId="LiveId" clId="{1678BC78-0887-4307-BCB4-4DC53C841570}" dt="2019-10-18T15:45:38.936" v="197" actId="20577"/>
        <pc:sldMkLst>
          <pc:docMk/>
          <pc:sldMk cId="270123943" sldId="691"/>
        </pc:sldMkLst>
        <pc:spChg chg="add mod">
          <ac:chgData name="Tibussek Daniel" userId="1de47d755e2c1e7d" providerId="LiveId" clId="{1678BC78-0887-4307-BCB4-4DC53C841570}" dt="2019-10-18T15:45:38.936" v="197" actId="20577"/>
          <ac:spMkLst>
            <pc:docMk/>
            <pc:sldMk cId="270123943" sldId="691"/>
            <ac:spMk id="2" creationId="{63FDB473-5465-4D15-989F-D9C18B511016}"/>
          </ac:spMkLst>
        </pc:spChg>
        <pc:spChg chg="mod">
          <ac:chgData name="Tibussek Daniel" userId="1de47d755e2c1e7d" providerId="LiveId" clId="{1678BC78-0887-4307-BCB4-4DC53C841570}" dt="2019-10-18T15:45:17.327" v="163" actId="20577"/>
          <ac:spMkLst>
            <pc:docMk/>
            <pc:sldMk cId="270123943" sldId="691"/>
            <ac:spMk id="3" creationId="{F322D8DC-47D7-4779-B8BB-B595CDE5FB21}"/>
          </ac:spMkLst>
        </pc:spChg>
        <pc:picChg chg="mod">
          <ac:chgData name="Tibussek Daniel" userId="1de47d755e2c1e7d" providerId="LiveId" clId="{1678BC78-0887-4307-BCB4-4DC53C841570}" dt="2019-10-18T15:45:07.125" v="159" actId="1076"/>
          <ac:picMkLst>
            <pc:docMk/>
            <pc:sldMk cId="270123943" sldId="691"/>
            <ac:picMk id="4" creationId="{C15CC6EE-DCE7-4338-9BE3-E5B0E4C084E0}"/>
          </ac:picMkLst>
        </pc:picChg>
      </pc:sldChg>
      <pc:sldChg chg="modSp">
        <pc:chgData name="Tibussek Daniel" userId="1de47d755e2c1e7d" providerId="LiveId" clId="{1678BC78-0887-4307-BCB4-4DC53C841570}" dt="2019-10-18T16:00:09.334" v="383" actId="20577"/>
        <pc:sldMkLst>
          <pc:docMk/>
          <pc:sldMk cId="2463161976" sldId="705"/>
        </pc:sldMkLst>
        <pc:spChg chg="mod">
          <ac:chgData name="Tibussek Daniel" userId="1de47d755e2c1e7d" providerId="LiveId" clId="{1678BC78-0887-4307-BCB4-4DC53C841570}" dt="2019-10-18T16:00:09.334" v="383" actId="20577"/>
          <ac:spMkLst>
            <pc:docMk/>
            <pc:sldMk cId="2463161976" sldId="705"/>
            <ac:spMk id="2" creationId="{2E5F2335-BDF2-48E4-AA0B-11A6E8D31131}"/>
          </ac:spMkLst>
        </pc:spChg>
        <pc:spChg chg="mod">
          <ac:chgData name="Tibussek Daniel" userId="1de47d755e2c1e7d" providerId="LiveId" clId="{1678BC78-0887-4307-BCB4-4DC53C841570}" dt="2019-10-18T15:59:39.007" v="374" actId="20577"/>
          <ac:spMkLst>
            <pc:docMk/>
            <pc:sldMk cId="2463161976" sldId="705"/>
            <ac:spMk id="5" creationId="{68BB4AAA-8E90-40F0-9694-145541FC5443}"/>
          </ac:spMkLst>
        </pc:spChg>
      </pc:sldChg>
      <pc:sldChg chg="add del">
        <pc:chgData name="Tibussek Daniel" userId="1de47d755e2c1e7d" providerId="LiveId" clId="{1678BC78-0887-4307-BCB4-4DC53C841570}" dt="2019-10-18T15:49:18.376" v="280" actId="47"/>
        <pc:sldMkLst>
          <pc:docMk/>
          <pc:sldMk cId="1920493414" sldId="706"/>
        </pc:sldMkLst>
      </pc:sldChg>
      <pc:sldChg chg="add">
        <pc:chgData name="Tibussek Daniel" userId="1de47d755e2c1e7d" providerId="LiveId" clId="{1678BC78-0887-4307-BCB4-4DC53C841570}" dt="2019-10-18T15:49:24.099" v="281"/>
        <pc:sldMkLst>
          <pc:docMk/>
          <pc:sldMk cId="3366848818" sldId="706"/>
        </pc:sldMkLst>
      </pc:sldChg>
      <pc:sldChg chg="add">
        <pc:chgData name="Tibussek Daniel" userId="1de47d755e2c1e7d" providerId="LiveId" clId="{1678BC78-0887-4307-BCB4-4DC53C841570}" dt="2019-10-18T15:54:32.781" v="365"/>
        <pc:sldMkLst>
          <pc:docMk/>
          <pc:sldMk cId="2414935073" sldId="707"/>
        </pc:sldMkLst>
      </pc:sldChg>
      <pc:sldChg chg="add">
        <pc:chgData name="Tibussek Daniel" userId="1de47d755e2c1e7d" providerId="LiveId" clId="{1678BC78-0887-4307-BCB4-4DC53C841570}" dt="2019-10-18T16:00:30.380" v="384"/>
        <pc:sldMkLst>
          <pc:docMk/>
          <pc:sldMk cId="1809885046" sldId="708"/>
        </pc:sldMkLst>
      </pc:sldChg>
      <pc:sldChg chg="add">
        <pc:chgData name="Tibussek Daniel" userId="1de47d755e2c1e7d" providerId="LiveId" clId="{1678BC78-0887-4307-BCB4-4DC53C841570}" dt="2019-10-18T16:01:27.886" v="386"/>
        <pc:sldMkLst>
          <pc:docMk/>
          <pc:sldMk cId="2705225819" sldId="709"/>
        </pc:sldMkLst>
      </pc:sldChg>
      <pc:sldChg chg="modSp add">
        <pc:chgData name="Tibussek Daniel" userId="1de47d755e2c1e7d" providerId="LiveId" clId="{1678BC78-0887-4307-BCB4-4DC53C841570}" dt="2019-10-18T16:02:53.017" v="425"/>
        <pc:sldMkLst>
          <pc:docMk/>
          <pc:sldMk cId="2224748722" sldId="710"/>
        </pc:sldMkLst>
        <pc:spChg chg="mod">
          <ac:chgData name="Tibussek Daniel" userId="1de47d755e2c1e7d" providerId="LiveId" clId="{1678BC78-0887-4307-BCB4-4DC53C841570}" dt="2019-10-18T16:02:53.017" v="425"/>
          <ac:spMkLst>
            <pc:docMk/>
            <pc:sldMk cId="2224748722" sldId="710"/>
            <ac:spMk id="142339"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de-DE" altLang="de-DE"/>
          </a:p>
        </p:txBody>
      </p:sp>
      <p:sp>
        <p:nvSpPr>
          <p:cNvPr id="158723" name="Rectangle 3"/>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de-DE" altLang="de-DE"/>
          </a:p>
        </p:txBody>
      </p:sp>
      <p:sp>
        <p:nvSpPr>
          <p:cNvPr id="158724" name="Rectangle 4"/>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de-DE" altLang="de-DE"/>
          </a:p>
        </p:txBody>
      </p:sp>
      <p:sp>
        <p:nvSpPr>
          <p:cNvPr id="158725" name="Rectangle 5"/>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AE795BB9-7BF9-43D2-9F23-B4508C9DAB24}" type="slidenum">
              <a:rPr lang="de-DE" altLang="de-DE"/>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de-DE" altLang="de-DE"/>
          </a:p>
        </p:txBody>
      </p:sp>
      <p:sp>
        <p:nvSpPr>
          <p:cNvPr id="7782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de-DE" altLang="de-DE"/>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7783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de-DE" altLang="de-DE"/>
          </a:p>
        </p:txBody>
      </p:sp>
      <p:sp>
        <p:nvSpPr>
          <p:cNvPr id="7783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BE035830-3D9B-4DF6-B92F-A7297159BEC1}"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F93C6EB5-A383-4ECD-8377-373CDF26D9E0}" type="slidenum">
              <a:rPr lang="de-DE" altLang="de-DE"/>
              <a:pPr/>
              <a:t>1</a:t>
            </a:fld>
            <a:endParaRPr lang="de-DE" altLang="de-DE"/>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de-DE" altLang="de-DE" dirty="0">
                <a:latin typeface="Arial" charset="0"/>
                <a:cs typeface="Arial" charset="0"/>
              </a:rPr>
              <a:t>I will </a:t>
            </a:r>
            <a:r>
              <a:rPr lang="de-DE" altLang="de-DE" dirty="0" err="1">
                <a:latin typeface="Arial" charset="0"/>
                <a:cs typeface="Arial" charset="0"/>
              </a:rPr>
              <a:t>use</a:t>
            </a:r>
            <a:r>
              <a:rPr lang="de-DE" altLang="de-DE" dirty="0">
                <a:latin typeface="Arial" charset="0"/>
                <a:cs typeface="Arial" charset="0"/>
              </a:rPr>
              <a:t> the </a:t>
            </a:r>
            <a:r>
              <a:rPr lang="de-DE" altLang="de-DE" dirty="0" err="1">
                <a:latin typeface="Arial" charset="0"/>
                <a:cs typeface="Arial" charset="0"/>
              </a:rPr>
              <a:t>term</a:t>
            </a:r>
            <a:r>
              <a:rPr lang="de-DE" altLang="de-DE" dirty="0">
                <a:latin typeface="Arial" charset="0"/>
                <a:cs typeface="Arial" charset="0"/>
              </a:rPr>
              <a:t> PTCS, </a:t>
            </a:r>
            <a:r>
              <a:rPr lang="de-DE" altLang="de-DE" dirty="0" err="1">
                <a:latin typeface="Arial" charset="0"/>
                <a:cs typeface="Arial" charset="0"/>
              </a:rPr>
              <a:t>see</a:t>
            </a:r>
            <a:r>
              <a:rPr lang="de-DE" altLang="de-DE" dirty="0">
                <a:latin typeface="Arial" charset="0"/>
                <a:cs typeface="Arial" charset="0"/>
              </a:rPr>
              <a:t> </a:t>
            </a:r>
            <a:r>
              <a:rPr lang="de-DE" altLang="de-DE" dirty="0" err="1">
                <a:latin typeface="Arial" charset="0"/>
                <a:cs typeface="Arial" charset="0"/>
              </a:rPr>
              <a:t>Neurology</a:t>
            </a:r>
            <a:r>
              <a:rPr lang="de-DE" altLang="de-DE" dirty="0">
                <a:latin typeface="Arial" charset="0"/>
                <a:cs typeface="Arial" charset="0"/>
              </a:rPr>
              <a:t>: Friedman et al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Studie von Patienten, die zur </a:t>
            </a:r>
            <a:r>
              <a:rPr lang="de-DE" dirty="0" err="1"/>
              <a:t>Shuntanlage</a:t>
            </a:r>
            <a:r>
              <a:rPr lang="de-DE" dirty="0"/>
              <a:t> vorgestellt wurden. MERKE: unbedingt </a:t>
            </a:r>
            <a:r>
              <a:rPr lang="de-DE" dirty="0" err="1"/>
              <a:t>Reevaluation</a:t>
            </a:r>
            <a:r>
              <a:rPr lang="de-DE" dirty="0"/>
              <a:t> vor OP!!! Erfahrungen aus der Erwachsenenmedizin ähnlich. </a:t>
            </a:r>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21</a:t>
            </a:fld>
            <a:endParaRPr lang="de-DE" altLang="de-DE"/>
          </a:p>
        </p:txBody>
      </p:sp>
    </p:spTree>
    <p:extLst>
      <p:ext uri="{BB962C8B-B14F-4D97-AF65-F5344CB8AC3E}">
        <p14:creationId xmlns:p14="http://schemas.microsoft.com/office/powerpoint/2010/main" val="2254655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E90A27F4-6952-4281-8E4C-2A0F47BB8E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889145-23DC-4CA5-A64C-ED1A96D20F9C}" type="slidenum">
              <a:rPr lang="de-DE" altLang="de-DE" smtClean="0"/>
              <a:pPr/>
              <a:t>22</a:t>
            </a:fld>
            <a:endParaRPr lang="de-DE" altLang="de-DE" dirty="0"/>
          </a:p>
        </p:txBody>
      </p:sp>
      <p:sp>
        <p:nvSpPr>
          <p:cNvPr id="138243" name="Rectangle 2">
            <a:extLst>
              <a:ext uri="{FF2B5EF4-FFF2-40B4-BE49-F238E27FC236}">
                <a16:creationId xmlns:a16="http://schemas.microsoft.com/office/drawing/2014/main" id="{7BFA75B3-1C30-4273-AF28-ED07EDE33E25}"/>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4740F5EA-212F-4BE1-A8A8-25D1907310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So, </a:t>
            </a:r>
            <a:r>
              <a:rPr lang="de-DE" altLang="de-DE" dirty="0" err="1"/>
              <a:t>better</a:t>
            </a:r>
            <a:r>
              <a:rPr lang="de-DE" altLang="de-DE" dirty="0"/>
              <a:t> </a:t>
            </a:r>
            <a:r>
              <a:rPr lang="de-DE" altLang="de-DE" dirty="0" err="1"/>
              <a:t>refer</a:t>
            </a:r>
            <a:r>
              <a:rPr lang="de-DE" altLang="de-DE" dirty="0"/>
              <a:t> </a:t>
            </a:r>
            <a:r>
              <a:rPr lang="de-DE" altLang="de-DE" dirty="0" err="1"/>
              <a:t>patient</a:t>
            </a:r>
            <a:r>
              <a:rPr lang="de-DE" altLang="de-DE" dirty="0"/>
              <a:t> </a:t>
            </a:r>
            <a:r>
              <a:rPr lang="de-DE" altLang="de-DE" dirty="0" err="1"/>
              <a:t>for</a:t>
            </a:r>
            <a:r>
              <a:rPr lang="de-DE" altLang="de-DE" dirty="0"/>
              <a:t> </a:t>
            </a:r>
            <a:r>
              <a:rPr lang="de-DE" altLang="de-DE" dirty="0" err="1"/>
              <a:t>second</a:t>
            </a:r>
            <a:r>
              <a:rPr lang="de-DE" altLang="de-DE" dirty="0"/>
              <a:t> </a:t>
            </a:r>
            <a:r>
              <a:rPr lang="de-DE" altLang="de-DE" dirty="0" err="1"/>
              <a:t>opion</a:t>
            </a:r>
            <a:r>
              <a:rPr lang="de-DE" altLang="de-DE"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Gesichtsfelddefekte auftreten, kann es </a:t>
            </a:r>
            <a:r>
              <a:rPr lang="de-DE" dirty="0" err="1"/>
              <a:t>ausschliesslich</a:t>
            </a:r>
            <a:r>
              <a:rPr lang="de-DE" dirty="0"/>
              <a:t> durch Drusen bedingt sein!</a:t>
            </a:r>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23</a:t>
            </a:fld>
            <a:endParaRPr lang="de-DE" altLang="de-DE"/>
          </a:p>
        </p:txBody>
      </p:sp>
    </p:spTree>
    <p:extLst>
      <p:ext uri="{BB962C8B-B14F-4D97-AF65-F5344CB8AC3E}">
        <p14:creationId xmlns:p14="http://schemas.microsoft.com/office/powerpoint/2010/main" val="318281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Will </a:t>
            </a:r>
            <a:r>
              <a:rPr lang="de-DE" dirty="0" err="1"/>
              <a:t>be</a:t>
            </a:r>
            <a:r>
              <a:rPr lang="de-DE" dirty="0"/>
              <a:t> </a:t>
            </a:r>
            <a:r>
              <a:rPr lang="de-DE" dirty="0" err="1"/>
              <a:t>more</a:t>
            </a:r>
            <a:r>
              <a:rPr lang="de-DE" dirty="0"/>
              <a:t> </a:t>
            </a:r>
            <a:r>
              <a:rPr lang="de-DE" dirty="0" err="1"/>
              <a:t>often</a:t>
            </a:r>
            <a:r>
              <a:rPr lang="de-DE" dirty="0"/>
              <a:t> </a:t>
            </a:r>
            <a:r>
              <a:rPr lang="de-DE" dirty="0" err="1"/>
              <a:t>used</a:t>
            </a:r>
            <a:r>
              <a:rPr lang="de-DE" dirty="0"/>
              <a:t> in </a:t>
            </a:r>
            <a:r>
              <a:rPr lang="de-DE" dirty="0" err="1"/>
              <a:t>future</a:t>
            </a:r>
            <a:r>
              <a:rPr lang="de-DE" dirty="0"/>
              <a:t>…</a:t>
            </a:r>
            <a:endParaRPr lang="en-CA" dirty="0"/>
          </a:p>
        </p:txBody>
      </p:sp>
      <p:sp>
        <p:nvSpPr>
          <p:cNvPr id="4" name="Foliennummernplatzhalter 3"/>
          <p:cNvSpPr>
            <a:spLocks noGrp="1"/>
          </p:cNvSpPr>
          <p:nvPr>
            <p:ph type="sldNum" sz="quarter" idx="5"/>
          </p:nvPr>
        </p:nvSpPr>
        <p:spPr/>
        <p:txBody>
          <a:bodyPr/>
          <a:lstStyle/>
          <a:p>
            <a:fld id="{BE035830-3D9B-4DF6-B92F-A7297159BEC1}" type="slidenum">
              <a:rPr lang="de-DE" altLang="de-DE" smtClean="0"/>
              <a:pPr/>
              <a:t>24</a:t>
            </a:fld>
            <a:endParaRPr lang="de-DE" altLang="de-DE"/>
          </a:p>
        </p:txBody>
      </p:sp>
    </p:spTree>
    <p:extLst>
      <p:ext uri="{BB962C8B-B14F-4D97-AF65-F5344CB8AC3E}">
        <p14:creationId xmlns:p14="http://schemas.microsoft.com/office/powerpoint/2010/main" val="93172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These </a:t>
            </a:r>
            <a:r>
              <a:rPr lang="de-DE" dirty="0" err="1"/>
              <a:t>statements</a:t>
            </a:r>
            <a:r>
              <a:rPr lang="de-DE" dirty="0"/>
              <a:t> </a:t>
            </a:r>
            <a:r>
              <a:rPr lang="de-DE" dirty="0" err="1"/>
              <a:t>are</a:t>
            </a:r>
            <a:r>
              <a:rPr lang="de-DE" dirty="0"/>
              <a:t> </a:t>
            </a:r>
            <a:r>
              <a:rPr lang="de-DE" dirty="0" err="1"/>
              <a:t>made</a:t>
            </a:r>
            <a:r>
              <a:rPr lang="de-DE" dirty="0"/>
              <a:t> </a:t>
            </a:r>
            <a:r>
              <a:rPr lang="de-DE" dirty="0" err="1"/>
              <a:t>by</a:t>
            </a:r>
            <a:r>
              <a:rPr lang="de-DE" dirty="0"/>
              <a:t> expert </a:t>
            </a:r>
            <a:r>
              <a:rPr lang="de-DE" dirty="0" err="1"/>
              <a:t>neuroophthalmologists</a:t>
            </a:r>
            <a:r>
              <a:rPr lang="de-DE" dirty="0"/>
              <a:t>. I </a:t>
            </a:r>
            <a:r>
              <a:rPr lang="de-DE" dirty="0" err="1"/>
              <a:t>frequently</a:t>
            </a:r>
            <a:r>
              <a:rPr lang="de-DE" dirty="0"/>
              <a:t> </a:t>
            </a:r>
            <a:r>
              <a:rPr lang="de-DE" dirty="0" err="1"/>
              <a:t>ecounter</a:t>
            </a:r>
            <a:r>
              <a:rPr lang="de-DE" dirty="0"/>
              <a:t> non-expert </a:t>
            </a:r>
            <a:r>
              <a:rPr lang="de-DE" dirty="0" err="1"/>
              <a:t>ophthalmologist</a:t>
            </a:r>
            <a:r>
              <a:rPr lang="de-DE" dirty="0"/>
              <a:t>, </a:t>
            </a:r>
            <a:r>
              <a:rPr lang="de-DE" dirty="0" err="1"/>
              <a:t>who</a:t>
            </a:r>
            <a:r>
              <a:rPr lang="de-DE" dirty="0"/>
              <a:t> </a:t>
            </a:r>
            <a:r>
              <a:rPr lang="de-DE" dirty="0" err="1"/>
              <a:t>seem</a:t>
            </a:r>
            <a:r>
              <a:rPr lang="de-DE" dirty="0"/>
              <a:t> </a:t>
            </a:r>
            <a:r>
              <a:rPr lang="de-DE" dirty="0" err="1"/>
              <a:t>to</a:t>
            </a:r>
            <a:r>
              <a:rPr lang="de-DE" dirty="0"/>
              <a:t> </a:t>
            </a:r>
            <a:r>
              <a:rPr lang="de-DE" dirty="0" err="1"/>
              <a:t>be</a:t>
            </a:r>
            <a:r>
              <a:rPr lang="de-DE" dirty="0"/>
              <a:t> </a:t>
            </a:r>
            <a:r>
              <a:rPr lang="de-DE" dirty="0" err="1"/>
              <a:t>much</a:t>
            </a:r>
            <a:r>
              <a:rPr lang="de-DE" dirty="0"/>
              <a:t> </a:t>
            </a:r>
            <a:r>
              <a:rPr lang="de-DE" dirty="0" err="1"/>
              <a:t>more</a:t>
            </a:r>
            <a:r>
              <a:rPr lang="de-DE" dirty="0"/>
              <a:t> </a:t>
            </a:r>
            <a:r>
              <a:rPr lang="de-DE" dirty="0" err="1"/>
              <a:t>confindent</a:t>
            </a:r>
            <a:r>
              <a:rPr lang="de-DE" dirty="0"/>
              <a:t>…</a:t>
            </a:r>
            <a:endParaRPr lang="en-CA" dirty="0"/>
          </a:p>
        </p:txBody>
      </p:sp>
      <p:sp>
        <p:nvSpPr>
          <p:cNvPr id="4" name="Foliennummernplatzhalter 3"/>
          <p:cNvSpPr>
            <a:spLocks noGrp="1"/>
          </p:cNvSpPr>
          <p:nvPr>
            <p:ph type="sldNum" sz="quarter" idx="5"/>
          </p:nvPr>
        </p:nvSpPr>
        <p:spPr/>
        <p:txBody>
          <a:bodyPr/>
          <a:lstStyle/>
          <a:p>
            <a:fld id="{BE035830-3D9B-4DF6-B92F-A7297159BEC1}" type="slidenum">
              <a:rPr lang="de-DE" altLang="de-DE" smtClean="0"/>
              <a:pPr/>
              <a:t>25</a:t>
            </a:fld>
            <a:endParaRPr lang="de-DE" altLang="de-DE"/>
          </a:p>
        </p:txBody>
      </p:sp>
    </p:spTree>
    <p:extLst>
      <p:ext uri="{BB962C8B-B14F-4D97-AF65-F5344CB8AC3E}">
        <p14:creationId xmlns:p14="http://schemas.microsoft.com/office/powerpoint/2010/main" val="3928146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For</a:t>
            </a:r>
            <a:r>
              <a:rPr lang="de-DE" dirty="0"/>
              <a:t> </a:t>
            </a:r>
            <a:r>
              <a:rPr lang="de-DE" dirty="0" err="1"/>
              <a:t>didactic</a:t>
            </a:r>
            <a:r>
              <a:rPr lang="de-DE" dirty="0"/>
              <a:t> </a:t>
            </a:r>
            <a:r>
              <a:rPr lang="de-DE" dirty="0" err="1"/>
              <a:t>reasons</a:t>
            </a:r>
            <a:r>
              <a:rPr lang="de-DE" dirty="0"/>
              <a:t> </a:t>
            </a:r>
            <a:r>
              <a:rPr lang="de-DE" dirty="0" err="1"/>
              <a:t>images</a:t>
            </a:r>
            <a:r>
              <a:rPr lang="de-DE" dirty="0"/>
              <a:t> </a:t>
            </a:r>
            <a:r>
              <a:rPr lang="de-DE" dirty="0" err="1"/>
              <a:t>are</a:t>
            </a:r>
            <a:r>
              <a:rPr lang="de-DE" dirty="0"/>
              <a:t> </a:t>
            </a:r>
            <a:r>
              <a:rPr lang="de-DE" dirty="0" err="1"/>
              <a:t>taken</a:t>
            </a:r>
            <a:r>
              <a:rPr lang="de-DE" dirty="0"/>
              <a:t> </a:t>
            </a:r>
            <a:r>
              <a:rPr lang="de-DE" dirty="0" err="1"/>
              <a:t>from</a:t>
            </a:r>
            <a:r>
              <a:rPr lang="de-DE" dirty="0"/>
              <a:t> </a:t>
            </a:r>
            <a:r>
              <a:rPr lang="de-DE" dirty="0" err="1"/>
              <a:t>Publication</a:t>
            </a:r>
            <a:r>
              <a:rPr lang="de-DE" dirty="0"/>
              <a:t> </a:t>
            </a:r>
            <a:r>
              <a:rPr lang="de-DE" dirty="0" err="1"/>
              <a:t>by</a:t>
            </a:r>
            <a:r>
              <a:rPr lang="de-DE" dirty="0"/>
              <a:t> </a:t>
            </a:r>
            <a:r>
              <a:rPr lang="de-DE" dirty="0" err="1"/>
              <a:t>Biousse</a:t>
            </a:r>
            <a:r>
              <a:rPr lang="de-DE" dirty="0"/>
              <a:t> et al. </a:t>
            </a:r>
            <a:endParaRPr lang="en-CA" dirty="0"/>
          </a:p>
        </p:txBody>
      </p:sp>
      <p:sp>
        <p:nvSpPr>
          <p:cNvPr id="4" name="Foliennummernplatzhalter 3"/>
          <p:cNvSpPr>
            <a:spLocks noGrp="1"/>
          </p:cNvSpPr>
          <p:nvPr>
            <p:ph type="sldNum" sz="quarter" idx="5"/>
          </p:nvPr>
        </p:nvSpPr>
        <p:spPr/>
        <p:txBody>
          <a:bodyPr/>
          <a:lstStyle/>
          <a:p>
            <a:fld id="{BE035830-3D9B-4DF6-B92F-A7297159BEC1}" type="slidenum">
              <a:rPr lang="de-DE" altLang="de-DE" smtClean="0"/>
              <a:pPr/>
              <a:t>32</a:t>
            </a:fld>
            <a:endParaRPr lang="de-DE" altLang="de-DE"/>
          </a:p>
        </p:txBody>
      </p:sp>
    </p:spTree>
    <p:extLst>
      <p:ext uri="{BB962C8B-B14F-4D97-AF65-F5344CB8AC3E}">
        <p14:creationId xmlns:p14="http://schemas.microsoft.com/office/powerpoint/2010/main" val="3987998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p:spPr>
        <p:txBody>
          <a:bodyPr/>
          <a:lstStyle/>
          <a:p>
            <a:r>
              <a:rPr lang="de-DE" dirty="0">
                <a:latin typeface="Arial" charset="0"/>
                <a:cs typeface="Arial" charset="0"/>
              </a:rPr>
              <a:t>Just like blood pressure: the IP flucuates widely!</a:t>
            </a:r>
            <a:endParaRPr lang="en-US" dirty="0">
              <a:latin typeface="Arial" charset="0"/>
              <a:cs typeface="Arial" charset="0"/>
            </a:endParaRPr>
          </a:p>
        </p:txBody>
      </p:sp>
      <p:sp>
        <p:nvSpPr>
          <p:cNvPr id="64516" name="Foliennummernplatzhalter 3"/>
          <p:cNvSpPr>
            <a:spLocks noGrp="1"/>
          </p:cNvSpPr>
          <p:nvPr>
            <p:ph type="sldNum" sz="quarter" idx="5"/>
          </p:nvPr>
        </p:nvSpPr>
        <p:spPr>
          <a:noFill/>
          <a:ln>
            <a:miter lim="800000"/>
            <a:headEnd/>
            <a:tailEnd/>
          </a:ln>
        </p:spPr>
        <p:txBody>
          <a:bodyPr/>
          <a:lstStyle/>
          <a:p>
            <a:fld id="{63117339-CE15-4636-8777-D9BA6568CE39}" type="slidenum">
              <a:rPr lang="de-DE" altLang="de-DE"/>
              <a:pPr/>
              <a:t>37</a:t>
            </a:fld>
            <a:endParaRPr lang="de-DE" altLang="de-DE" dirty="0"/>
          </a:p>
        </p:txBody>
      </p:sp>
    </p:spTree>
    <p:extLst>
      <p:ext uri="{BB962C8B-B14F-4D97-AF65-F5344CB8AC3E}">
        <p14:creationId xmlns:p14="http://schemas.microsoft.com/office/powerpoint/2010/main" val="396939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p:spPr>
        <p:txBody>
          <a:bodyPr/>
          <a:lstStyle/>
          <a:p>
            <a:r>
              <a:rPr lang="en-US" altLang="en-US">
                <a:latin typeface="Arial" charset="0"/>
                <a:cs typeface="Arial" charset="0"/>
              </a:rPr>
              <a:t>Again confirmed by NORDIC Trial</a:t>
            </a:r>
          </a:p>
        </p:txBody>
      </p:sp>
      <p:sp>
        <p:nvSpPr>
          <p:cNvPr id="140292" name="Slide Number Placeholder 3"/>
          <p:cNvSpPr>
            <a:spLocks noGrp="1"/>
          </p:cNvSpPr>
          <p:nvPr>
            <p:ph type="sldNum" sz="quarter" idx="5"/>
          </p:nvPr>
        </p:nvSpPr>
        <p:spPr>
          <a:noFill/>
          <a:ln>
            <a:miter lim="800000"/>
            <a:headEnd/>
            <a:tailEnd/>
          </a:ln>
        </p:spPr>
        <p:txBody>
          <a:bodyPr/>
          <a:lstStyle/>
          <a:p>
            <a:fld id="{C5AC20E2-32B8-44BD-9448-5DD42A94820B}" type="slidenum">
              <a:rPr lang="de-DE" altLang="de-DE"/>
              <a:pPr/>
              <a:t>45</a:t>
            </a:fld>
            <a:endParaRPr lang="de-DE" altLang="de-DE"/>
          </a:p>
        </p:txBody>
      </p:sp>
    </p:spTree>
    <p:extLst>
      <p:ext uri="{BB962C8B-B14F-4D97-AF65-F5344CB8AC3E}">
        <p14:creationId xmlns:p14="http://schemas.microsoft.com/office/powerpoint/2010/main" val="3406171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a:ln/>
        </p:spPr>
      </p:sp>
      <p:sp>
        <p:nvSpPr>
          <p:cNvPr id="129027" name="Notizenplatzhalter 2"/>
          <p:cNvSpPr>
            <a:spLocks noGrp="1"/>
          </p:cNvSpPr>
          <p:nvPr>
            <p:ph type="body" idx="1"/>
          </p:nvPr>
        </p:nvSpPr>
        <p:spPr>
          <a:noFill/>
        </p:spPr>
        <p:txBody>
          <a:bodyPr/>
          <a:lstStyle/>
          <a:p>
            <a:r>
              <a:rPr lang="en-US" dirty="0">
                <a:latin typeface="Arial" charset="0"/>
                <a:cs typeface="Arial" charset="0"/>
              </a:rPr>
              <a:t>Depressing news regarding headache treatment by lowering the intracranial pressure</a:t>
            </a:r>
          </a:p>
        </p:txBody>
      </p:sp>
      <p:sp>
        <p:nvSpPr>
          <p:cNvPr id="129028" name="Foliennummernplatzhalter 3"/>
          <p:cNvSpPr>
            <a:spLocks noGrp="1"/>
          </p:cNvSpPr>
          <p:nvPr>
            <p:ph type="sldNum" sz="quarter" idx="5"/>
          </p:nvPr>
        </p:nvSpPr>
        <p:spPr>
          <a:noFill/>
          <a:ln>
            <a:miter lim="800000"/>
            <a:headEnd/>
            <a:tailEnd/>
          </a:ln>
        </p:spPr>
        <p:txBody>
          <a:bodyPr/>
          <a:lstStyle/>
          <a:p>
            <a:fld id="{0A780CFC-7349-4071-8945-E6A724DDCA89}" type="slidenum">
              <a:rPr lang="de-DE" altLang="de-DE"/>
              <a:pPr/>
              <a:t>48</a:t>
            </a:fld>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lienbildplatzhalter 1"/>
          <p:cNvSpPr>
            <a:spLocks noGrp="1" noRot="1" noChangeAspect="1" noTextEdit="1"/>
          </p:cNvSpPr>
          <p:nvPr>
            <p:ph type="sldImg"/>
          </p:nvPr>
        </p:nvSpPr>
        <p:spPr>
          <a:ln/>
        </p:spPr>
      </p:sp>
      <p:sp>
        <p:nvSpPr>
          <p:cNvPr id="132099" name="Notizenplatzhalter 2"/>
          <p:cNvSpPr>
            <a:spLocks noGrp="1"/>
          </p:cNvSpPr>
          <p:nvPr>
            <p:ph type="body" idx="1"/>
          </p:nvPr>
        </p:nvSpPr>
        <p:spPr>
          <a:noFill/>
        </p:spPr>
        <p:txBody>
          <a:bodyPr/>
          <a:lstStyle/>
          <a:p>
            <a:r>
              <a:rPr lang="de-DE">
                <a:latin typeface="Arial" charset="0"/>
                <a:cs typeface="Arial" charset="0"/>
              </a:rPr>
              <a:t>That brings me to my next point:</a:t>
            </a:r>
            <a:endParaRPr lang="en-US">
              <a:latin typeface="Arial" charset="0"/>
              <a:cs typeface="Arial" charset="0"/>
            </a:endParaRPr>
          </a:p>
        </p:txBody>
      </p:sp>
      <p:sp>
        <p:nvSpPr>
          <p:cNvPr id="132100" name="Foliennummernplatzhalter 3"/>
          <p:cNvSpPr>
            <a:spLocks noGrp="1"/>
          </p:cNvSpPr>
          <p:nvPr>
            <p:ph type="sldNum" sz="quarter" idx="5"/>
          </p:nvPr>
        </p:nvSpPr>
        <p:spPr>
          <a:noFill/>
          <a:ln>
            <a:miter lim="800000"/>
            <a:headEnd/>
            <a:tailEnd/>
          </a:ln>
        </p:spPr>
        <p:txBody>
          <a:bodyPr/>
          <a:lstStyle/>
          <a:p>
            <a:fld id="{A17EEFD0-D082-4C65-AC8A-8EBFF58E0128}" type="slidenum">
              <a:rPr lang="de-DE" altLang="de-DE"/>
              <a:pPr/>
              <a:t>59</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a:ln/>
        </p:spPr>
      </p:sp>
      <p:sp>
        <p:nvSpPr>
          <p:cNvPr id="16387" name="Notizenplatzhalter 2"/>
          <p:cNvSpPr>
            <a:spLocks noGrp="1"/>
          </p:cNvSpPr>
          <p:nvPr>
            <p:ph type="body" idx="1"/>
          </p:nvPr>
        </p:nvSpPr>
        <p:spPr>
          <a:noFill/>
        </p:spPr>
        <p:txBody>
          <a:bodyPr/>
          <a:lstStyle/>
          <a:p>
            <a:endParaRPr lang="en-US" altLang="en-US" dirty="0">
              <a:latin typeface="Arial" charset="0"/>
              <a:cs typeface="Arial" charset="0"/>
            </a:endParaRPr>
          </a:p>
        </p:txBody>
      </p:sp>
      <p:sp>
        <p:nvSpPr>
          <p:cNvPr id="16388" name="Foliennummernplatzhalter 3"/>
          <p:cNvSpPr>
            <a:spLocks noGrp="1"/>
          </p:cNvSpPr>
          <p:nvPr>
            <p:ph type="sldNum" sz="quarter" idx="5"/>
          </p:nvPr>
        </p:nvSpPr>
        <p:spPr>
          <a:noFill/>
          <a:ln>
            <a:miter lim="800000"/>
            <a:headEnd/>
            <a:tailEnd/>
          </a:ln>
        </p:spPr>
        <p:txBody>
          <a:bodyPr/>
          <a:lstStyle/>
          <a:p>
            <a:fld id="{845BF650-3F23-455A-A890-7CC164245E0F}" type="slidenum">
              <a:rPr lang="de-DE" altLang="de-DE"/>
              <a:pPr/>
              <a:t>4</a:t>
            </a:fld>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There has been a growing interest in continuos IP monitoring in presumed PTCS cases recently…</a:t>
            </a:r>
            <a:endParaRPr lang="en-CA" dirty="0"/>
          </a:p>
        </p:txBody>
      </p:sp>
      <p:sp>
        <p:nvSpPr>
          <p:cNvPr id="4" name="Foliennummernplatzhalter 3"/>
          <p:cNvSpPr>
            <a:spLocks noGrp="1"/>
          </p:cNvSpPr>
          <p:nvPr>
            <p:ph type="sldNum" sz="quarter" idx="5"/>
          </p:nvPr>
        </p:nvSpPr>
        <p:spPr/>
        <p:txBody>
          <a:bodyPr/>
          <a:lstStyle/>
          <a:p>
            <a:fld id="{BE035830-3D9B-4DF6-B92F-A7297159BEC1}" type="slidenum">
              <a:rPr lang="de-DE" altLang="de-DE" smtClean="0"/>
              <a:pPr/>
              <a:t>60</a:t>
            </a:fld>
            <a:endParaRPr lang="de-DE" altLang="de-DE" dirty="0"/>
          </a:p>
        </p:txBody>
      </p:sp>
    </p:spTree>
    <p:extLst>
      <p:ext uri="{BB962C8B-B14F-4D97-AF65-F5344CB8AC3E}">
        <p14:creationId xmlns:p14="http://schemas.microsoft.com/office/powerpoint/2010/main" val="1715672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61</a:t>
            </a:fld>
            <a:endParaRPr lang="de-DE" altLang="de-DE"/>
          </a:p>
        </p:txBody>
      </p:sp>
    </p:spTree>
    <p:extLst>
      <p:ext uri="{BB962C8B-B14F-4D97-AF65-F5344CB8AC3E}">
        <p14:creationId xmlns:p14="http://schemas.microsoft.com/office/powerpoint/2010/main" val="3604870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62</a:t>
            </a:fld>
            <a:endParaRPr lang="de-DE" altLang="de-DE" dirty="0"/>
          </a:p>
        </p:txBody>
      </p:sp>
    </p:spTree>
    <p:extLst>
      <p:ext uri="{BB962C8B-B14F-4D97-AF65-F5344CB8AC3E}">
        <p14:creationId xmlns:p14="http://schemas.microsoft.com/office/powerpoint/2010/main" val="3720783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53899B10-7B93-4F03-90B9-36E16BC41BE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9pPr>
          </a:lstStyle>
          <a:p>
            <a:fld id="{A76238E7-F297-445C-9D68-4AEC45B53C14}" type="slidenum">
              <a:rPr lang="en-US" altLang="de-DE">
                <a:solidFill>
                  <a:srgbClr val="303D22"/>
                </a:solidFill>
              </a:rPr>
              <a:pPr/>
              <a:t>65</a:t>
            </a:fld>
            <a:endParaRPr lang="en-US" altLang="de-DE">
              <a:solidFill>
                <a:srgbClr val="303D22"/>
              </a:solidFill>
            </a:endParaRPr>
          </a:p>
        </p:txBody>
      </p:sp>
      <p:sp>
        <p:nvSpPr>
          <p:cNvPr id="12291" name="Rectangle 1">
            <a:extLst>
              <a:ext uri="{FF2B5EF4-FFF2-40B4-BE49-F238E27FC236}">
                <a16:creationId xmlns:a16="http://schemas.microsoft.com/office/drawing/2014/main" id="{A117D147-BBBC-4C0A-8748-D4EE67CB5A2C}"/>
              </a:ext>
            </a:extLst>
          </p:cNvPr>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Text Box 2">
            <a:extLst>
              <a:ext uri="{FF2B5EF4-FFF2-40B4-BE49-F238E27FC236}">
                <a16:creationId xmlns:a16="http://schemas.microsoft.com/office/drawing/2014/main" id="{E694CEEF-6D23-40CE-B6B5-187183923B8D}"/>
              </a:ext>
            </a:extLst>
          </p:cNvPr>
          <p:cNvSpPr txBox="1">
            <a:spLocks noGrp="1" noChangeArrowheads="1"/>
          </p:cNvSpPr>
          <p:nvPr>
            <p:ph type="body" idx="1"/>
          </p:nvPr>
        </p:nvSpPr>
        <p:spPr>
          <a:xfrm>
            <a:off x="777875" y="4776788"/>
            <a:ext cx="6216650" cy="187483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7938"/>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de-DE" sz="900">
                <a:latin typeface="arial" panose="020B0604020202020204" pitchFamily="34" charset="0"/>
                <a:cs typeface="Baekmuk Gulim" charset="0"/>
              </a:rPr>
              <a:t>Fundal photographs with corresponding spectral domain optical coherence tomography</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200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de-DE" sz="900">
                <a:latin typeface="arial" panose="020B0604020202020204" pitchFamily="34" charset="0"/>
                <a:cs typeface="Baekmuk Gulim" charset="0"/>
              </a:rPr>
              <a:t>Fundal photographs and optical coherence tomography can be used with clinical assessment and other visual tests for the diagnosis of papilloedema. (A) Fundal photograph and (B) corresponding optical coherence tomography showing retinal appearance in a 37-year-old woman (healthy control). (C) Fundal photograph of papilloedema (mild to moderate), with an elevated disc and 360° peripapillary halo, and (D) corresponding optical coherence tomography showing an increase in retinal nerve fibre layer thickness in a 34-year-old woman with idiopathic intracranial hypertension. INF=inferior. NAS=nasal. RNFL=retinal nerve fibre layer. SUP=superior. TMP=temporal.</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200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200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900">
              <a:latin typeface="arial" panose="020B0604020202020204" pitchFamily="34" charset="0"/>
              <a:cs typeface="Baekmuk Gulim" charset="0"/>
            </a:endParaRPr>
          </a:p>
        </p:txBody>
      </p:sp>
    </p:spTree>
    <p:extLst>
      <p:ext uri="{BB962C8B-B14F-4D97-AF65-F5344CB8AC3E}">
        <p14:creationId xmlns:p14="http://schemas.microsoft.com/office/powerpoint/2010/main" val="3374329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CA" dirty="0"/>
          </a:p>
        </p:txBody>
      </p:sp>
      <p:sp>
        <p:nvSpPr>
          <p:cNvPr id="4" name="Foliennummernplatzhalter 3"/>
          <p:cNvSpPr>
            <a:spLocks noGrp="1"/>
          </p:cNvSpPr>
          <p:nvPr>
            <p:ph type="sldNum" sz="quarter" idx="5"/>
          </p:nvPr>
        </p:nvSpPr>
        <p:spPr/>
        <p:txBody>
          <a:bodyPr/>
          <a:lstStyle/>
          <a:p>
            <a:fld id="{BE035830-3D9B-4DF6-B92F-A7297159BEC1}" type="slidenum">
              <a:rPr lang="de-DE" altLang="de-DE" smtClean="0"/>
              <a:pPr/>
              <a:t>66</a:t>
            </a:fld>
            <a:endParaRPr lang="de-DE" altLang="de-DE"/>
          </a:p>
        </p:txBody>
      </p:sp>
    </p:spTree>
    <p:extLst>
      <p:ext uri="{BB962C8B-B14F-4D97-AF65-F5344CB8AC3E}">
        <p14:creationId xmlns:p14="http://schemas.microsoft.com/office/powerpoint/2010/main" val="683387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miter lim="800000"/>
            <a:headEnd/>
            <a:tailEnd/>
          </a:ln>
        </p:spPr>
        <p:txBody>
          <a:bodyPr/>
          <a:lstStyle/>
          <a:p>
            <a:fld id="{A513F7D5-55DD-4CAA-A552-33B52D87A554}" type="slidenum">
              <a:rPr lang="de-DE" altLang="de-DE"/>
              <a:pPr/>
              <a:t>68</a:t>
            </a:fld>
            <a:endParaRPr lang="de-DE" altLang="de-DE"/>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de-DE" altLang="de-DE">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miter lim="800000"/>
            <a:headEnd/>
            <a:tailEnd/>
          </a:ln>
        </p:spPr>
        <p:txBody>
          <a:bodyPr/>
          <a:lstStyle/>
          <a:p>
            <a:fld id="{A513F7D5-55DD-4CAA-A552-33B52D87A554}" type="slidenum">
              <a:rPr lang="de-DE" altLang="de-DE"/>
              <a:pPr/>
              <a:t>69</a:t>
            </a:fld>
            <a:endParaRPr lang="de-DE" altLang="de-DE"/>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de-DE" altLang="de-DE">
              <a:latin typeface="Arial" charset="0"/>
              <a:cs typeface="Arial" charset="0"/>
            </a:endParaRPr>
          </a:p>
        </p:txBody>
      </p:sp>
    </p:spTree>
    <p:extLst>
      <p:ext uri="{BB962C8B-B14F-4D97-AF65-F5344CB8AC3E}">
        <p14:creationId xmlns:p14="http://schemas.microsoft.com/office/powerpoint/2010/main" val="296658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a:ln/>
        </p:spPr>
      </p:sp>
      <p:sp>
        <p:nvSpPr>
          <p:cNvPr id="135171" name="Notizenplatzhalter 2"/>
          <p:cNvSpPr>
            <a:spLocks noGrp="1"/>
          </p:cNvSpPr>
          <p:nvPr>
            <p:ph type="body" idx="1"/>
          </p:nvPr>
        </p:nvSpPr>
        <p:spPr>
          <a:noFill/>
        </p:spPr>
        <p:txBody>
          <a:bodyPr/>
          <a:lstStyle/>
          <a:p>
            <a:r>
              <a:rPr lang="de-DE">
                <a:latin typeface="Arial" charset="0"/>
                <a:cs typeface="Arial" charset="0"/>
              </a:rPr>
              <a:t>How do we achieve our treatment goals…</a:t>
            </a:r>
            <a:endParaRPr lang="en-US">
              <a:latin typeface="Arial" charset="0"/>
              <a:cs typeface="Arial" charset="0"/>
            </a:endParaRPr>
          </a:p>
        </p:txBody>
      </p:sp>
      <p:sp>
        <p:nvSpPr>
          <p:cNvPr id="135172" name="Foliennummernplatzhalter 3"/>
          <p:cNvSpPr>
            <a:spLocks noGrp="1"/>
          </p:cNvSpPr>
          <p:nvPr>
            <p:ph type="sldNum" sz="quarter" idx="5"/>
          </p:nvPr>
        </p:nvSpPr>
        <p:spPr>
          <a:noFill/>
          <a:ln>
            <a:miter lim="800000"/>
            <a:headEnd/>
            <a:tailEnd/>
          </a:ln>
        </p:spPr>
        <p:txBody>
          <a:bodyPr/>
          <a:lstStyle/>
          <a:p>
            <a:fld id="{F0E837F5-A877-4B90-94B3-DB5A8573C640}" type="slidenum">
              <a:rPr lang="de-DE" altLang="de-DE"/>
              <a:pPr/>
              <a:t>75</a:t>
            </a:fld>
            <a:endParaRPr lang="de-DE" altLang="de-DE"/>
          </a:p>
        </p:txBody>
      </p:sp>
    </p:spTree>
    <p:extLst>
      <p:ext uri="{BB962C8B-B14F-4D97-AF65-F5344CB8AC3E}">
        <p14:creationId xmlns:p14="http://schemas.microsoft.com/office/powerpoint/2010/main" val="3633297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 ein Gruselkabinett</a:t>
            </a:r>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82</a:t>
            </a:fld>
            <a:endParaRPr lang="de-DE" altLang="de-DE"/>
          </a:p>
        </p:txBody>
      </p:sp>
    </p:spTree>
    <p:extLst>
      <p:ext uri="{BB962C8B-B14F-4D97-AF65-F5344CB8AC3E}">
        <p14:creationId xmlns:p14="http://schemas.microsoft.com/office/powerpoint/2010/main" val="825739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a:ln/>
        </p:spPr>
      </p:sp>
      <p:sp>
        <p:nvSpPr>
          <p:cNvPr id="18435" name="Notizenplatzhalter 2"/>
          <p:cNvSpPr>
            <a:spLocks noGrp="1"/>
          </p:cNvSpPr>
          <p:nvPr>
            <p:ph type="body" idx="1"/>
          </p:nvPr>
        </p:nvSpPr>
        <p:spPr>
          <a:noFill/>
        </p:spPr>
        <p:txBody>
          <a:bodyPr/>
          <a:lstStyle/>
          <a:p>
            <a:r>
              <a:rPr lang="en-US" altLang="en-US" dirty="0" err="1">
                <a:latin typeface="Arial" charset="0"/>
                <a:cs typeface="Arial" charset="0"/>
              </a:rPr>
              <a:t>Erstaunliche</a:t>
            </a:r>
            <a:r>
              <a:rPr lang="en-US" altLang="en-US" dirty="0">
                <a:latin typeface="Arial" charset="0"/>
                <a:cs typeface="Arial" charset="0"/>
              </a:rPr>
              <a:t> </a:t>
            </a:r>
            <a:r>
              <a:rPr lang="en-US" altLang="en-US" dirty="0" err="1">
                <a:latin typeface="Arial" charset="0"/>
                <a:cs typeface="Arial" charset="0"/>
              </a:rPr>
              <a:t>Zahl</a:t>
            </a:r>
            <a:r>
              <a:rPr lang="en-US" altLang="en-US" dirty="0">
                <a:latin typeface="Arial" charset="0"/>
                <a:cs typeface="Arial" charset="0"/>
              </a:rPr>
              <a:t> von </a:t>
            </a:r>
            <a:r>
              <a:rPr lang="en-US" altLang="en-US" dirty="0" err="1">
                <a:latin typeface="Arial" charset="0"/>
                <a:cs typeface="Arial" charset="0"/>
              </a:rPr>
              <a:t>ausführlichen</a:t>
            </a:r>
            <a:r>
              <a:rPr lang="en-US" altLang="en-US" dirty="0">
                <a:latin typeface="Arial" charset="0"/>
                <a:cs typeface="Arial" charset="0"/>
              </a:rPr>
              <a:t> Reviews. </a:t>
            </a:r>
            <a:r>
              <a:rPr lang="en-US" altLang="en-US" dirty="0" err="1">
                <a:latin typeface="Arial" charset="0"/>
                <a:cs typeface="Arial" charset="0"/>
              </a:rPr>
              <a:t>Letztlich</a:t>
            </a:r>
            <a:r>
              <a:rPr lang="en-US" altLang="en-US" dirty="0">
                <a:latin typeface="Arial" charset="0"/>
                <a:cs typeface="Arial" charset="0"/>
              </a:rPr>
              <a:t> </a:t>
            </a:r>
            <a:r>
              <a:rPr lang="en-US" altLang="en-US" dirty="0" err="1">
                <a:latin typeface="Arial" charset="0"/>
                <a:cs typeface="Arial" charset="0"/>
              </a:rPr>
              <a:t>eine</a:t>
            </a:r>
            <a:r>
              <a:rPr lang="en-US" altLang="en-US" dirty="0">
                <a:latin typeface="Arial" charset="0"/>
                <a:cs typeface="Arial" charset="0"/>
              </a:rPr>
              <a:t> </a:t>
            </a:r>
            <a:r>
              <a:rPr lang="en-US" altLang="en-US" dirty="0" err="1">
                <a:latin typeface="Arial" charset="0"/>
                <a:cs typeface="Arial" charset="0"/>
              </a:rPr>
              <a:t>Zusammenfassung</a:t>
            </a:r>
            <a:r>
              <a:rPr lang="en-US" altLang="en-US" dirty="0">
                <a:latin typeface="Arial" charset="0"/>
                <a:cs typeface="Arial" charset="0"/>
              </a:rPr>
              <a:t> von </a:t>
            </a:r>
            <a:r>
              <a:rPr lang="en-US" altLang="en-US" dirty="0" err="1">
                <a:latin typeface="Arial" charset="0"/>
                <a:cs typeface="Arial" charset="0"/>
              </a:rPr>
              <a:t>weitgehend</a:t>
            </a:r>
            <a:r>
              <a:rPr lang="en-US" altLang="en-US" dirty="0">
                <a:latin typeface="Arial" charset="0"/>
                <a:cs typeface="Arial" charset="0"/>
              </a:rPr>
              <a:t> </a:t>
            </a:r>
            <a:r>
              <a:rPr lang="en-US" altLang="en-US" dirty="0" err="1">
                <a:latin typeface="Arial" charset="0"/>
                <a:cs typeface="Arial" charset="0"/>
              </a:rPr>
              <a:t>spekulativen</a:t>
            </a:r>
            <a:r>
              <a:rPr lang="en-US" altLang="en-US" dirty="0">
                <a:latin typeface="Arial" charset="0"/>
                <a:cs typeface="Arial" charset="0"/>
              </a:rPr>
              <a:t> </a:t>
            </a:r>
            <a:r>
              <a:rPr lang="en-US" altLang="en-US" dirty="0" err="1">
                <a:latin typeface="Arial" charset="0"/>
                <a:cs typeface="Arial" charset="0"/>
              </a:rPr>
              <a:t>Ideen</a:t>
            </a:r>
            <a:r>
              <a:rPr lang="en-US" altLang="en-US" dirty="0">
                <a:latin typeface="Arial" charset="0"/>
                <a:cs typeface="Arial" charset="0"/>
              </a:rPr>
              <a:t>! Das </a:t>
            </a:r>
            <a:r>
              <a:rPr lang="en-US" altLang="en-US" dirty="0" err="1">
                <a:latin typeface="Arial" charset="0"/>
                <a:cs typeface="Arial" charset="0"/>
              </a:rPr>
              <a:t>ist</a:t>
            </a:r>
            <a:r>
              <a:rPr lang="en-US" altLang="en-US" dirty="0">
                <a:latin typeface="Arial" charset="0"/>
                <a:cs typeface="Arial" charset="0"/>
              </a:rPr>
              <a:t> </a:t>
            </a:r>
            <a:r>
              <a:rPr lang="en-US" altLang="en-US" dirty="0" err="1">
                <a:latin typeface="Arial" charset="0"/>
                <a:cs typeface="Arial" charset="0"/>
              </a:rPr>
              <a:t>noch</a:t>
            </a:r>
            <a:r>
              <a:rPr lang="en-US" altLang="en-US" dirty="0">
                <a:latin typeface="Arial" charset="0"/>
                <a:cs typeface="Arial" charset="0"/>
              </a:rPr>
              <a:t> </a:t>
            </a:r>
            <a:r>
              <a:rPr lang="en-US" altLang="en-US" dirty="0" err="1">
                <a:latin typeface="Arial" charset="0"/>
                <a:cs typeface="Arial" charset="0"/>
              </a:rPr>
              <a:t>viel</a:t>
            </a:r>
            <a:r>
              <a:rPr lang="en-US" altLang="en-US" dirty="0">
                <a:latin typeface="Arial" charset="0"/>
                <a:cs typeface="Arial" charset="0"/>
              </a:rPr>
              <a:t> </a:t>
            </a:r>
            <a:r>
              <a:rPr lang="en-US" altLang="en-US" dirty="0" err="1">
                <a:latin typeface="Arial" charset="0"/>
                <a:cs typeface="Arial" charset="0"/>
              </a:rPr>
              <a:t>schlimmer</a:t>
            </a:r>
            <a:r>
              <a:rPr lang="en-US" altLang="en-US" dirty="0">
                <a:latin typeface="Arial" charset="0"/>
                <a:cs typeface="Arial" charset="0"/>
              </a:rPr>
              <a:t> </a:t>
            </a:r>
            <a:r>
              <a:rPr lang="en-US" altLang="en-US" dirty="0" err="1">
                <a:latin typeface="Arial" charset="0"/>
                <a:cs typeface="Arial" charset="0"/>
              </a:rPr>
              <a:t>bei</a:t>
            </a:r>
            <a:r>
              <a:rPr lang="en-US" altLang="en-US" dirty="0">
                <a:latin typeface="Arial" charset="0"/>
                <a:cs typeface="Arial" charset="0"/>
              </a:rPr>
              <a:t> </a:t>
            </a:r>
            <a:r>
              <a:rPr lang="en-US" altLang="en-US" dirty="0" err="1">
                <a:latin typeface="Arial" charset="0"/>
                <a:cs typeface="Arial" charset="0"/>
              </a:rPr>
              <a:t>Kindern</a:t>
            </a:r>
            <a:r>
              <a:rPr lang="en-US" altLang="en-US" dirty="0">
                <a:latin typeface="Arial" charset="0"/>
                <a:cs typeface="Arial" charset="0"/>
              </a:rPr>
              <a:t>!</a:t>
            </a:r>
          </a:p>
        </p:txBody>
      </p:sp>
      <p:sp>
        <p:nvSpPr>
          <p:cNvPr id="18436" name="Foliennummernplatzhalter 3"/>
          <p:cNvSpPr>
            <a:spLocks noGrp="1"/>
          </p:cNvSpPr>
          <p:nvPr>
            <p:ph type="sldNum" sz="quarter" idx="5"/>
          </p:nvPr>
        </p:nvSpPr>
        <p:spPr>
          <a:noFill/>
          <a:ln>
            <a:miter lim="800000"/>
            <a:headEnd/>
            <a:tailEnd/>
          </a:ln>
        </p:spPr>
        <p:txBody>
          <a:bodyPr/>
          <a:lstStyle/>
          <a:p>
            <a:fld id="{C72FC6C8-5DCE-4DA9-A75A-F18CD1D37F10}" type="slidenum">
              <a:rPr lang="de-DE" altLang="de-DE"/>
              <a:pPr/>
              <a:t>85</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10</a:t>
            </a:fld>
            <a:endParaRPr lang="de-DE" altLang="de-DE" dirty="0"/>
          </a:p>
        </p:txBody>
      </p:sp>
    </p:spTree>
    <p:extLst>
      <p:ext uri="{BB962C8B-B14F-4D97-AF65-F5344CB8AC3E}">
        <p14:creationId xmlns:p14="http://schemas.microsoft.com/office/powerpoint/2010/main" val="3598636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sie gleich vorneweg zu ernüchtern</a:t>
            </a:r>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86</a:t>
            </a:fld>
            <a:endParaRPr lang="de-DE" altLang="de-DE"/>
          </a:p>
        </p:txBody>
      </p:sp>
    </p:spTree>
    <p:extLst>
      <p:ext uri="{BB962C8B-B14F-4D97-AF65-F5344CB8AC3E}">
        <p14:creationId xmlns:p14="http://schemas.microsoft.com/office/powerpoint/2010/main" val="4042352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8BC4A015-2B66-40FA-A94D-EE06392C326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400">
                <a:solidFill>
                  <a:schemeClr val="bg1"/>
                </a:solidFill>
                <a:latin typeface="arial" panose="020B0604020202020204" pitchFamily="34" charset="0"/>
                <a:ea typeface="ＭＳ Ｐゴシック" panose="020B0600070205080204" pitchFamily="34" charset="-128"/>
              </a:defRPr>
            </a:lvl9pPr>
          </a:lstStyle>
          <a:p>
            <a:fld id="{0D00CB03-7B2F-46DF-85F9-F6487A3B902A}" type="slidenum">
              <a:rPr lang="en-US" altLang="de-DE">
                <a:solidFill>
                  <a:srgbClr val="303D22"/>
                </a:solidFill>
              </a:rPr>
              <a:pPr/>
              <a:t>87</a:t>
            </a:fld>
            <a:endParaRPr lang="en-US" altLang="de-DE">
              <a:solidFill>
                <a:srgbClr val="303D22"/>
              </a:solidFill>
            </a:endParaRPr>
          </a:p>
        </p:txBody>
      </p:sp>
      <p:sp>
        <p:nvSpPr>
          <p:cNvPr id="6147" name="Rectangle 1">
            <a:extLst>
              <a:ext uri="{FF2B5EF4-FFF2-40B4-BE49-F238E27FC236}">
                <a16:creationId xmlns:a16="http://schemas.microsoft.com/office/drawing/2014/main" id="{73243F1C-4E24-4432-A813-B8A8CCE5D327}"/>
              </a:ext>
            </a:extLst>
          </p:cNvPr>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Text Box 2">
            <a:extLst>
              <a:ext uri="{FF2B5EF4-FFF2-40B4-BE49-F238E27FC236}">
                <a16:creationId xmlns:a16="http://schemas.microsoft.com/office/drawing/2014/main" id="{E6E22A82-7610-448B-9217-91237F2BC4C3}"/>
              </a:ext>
            </a:extLst>
          </p:cNvPr>
          <p:cNvSpPr txBox="1">
            <a:spLocks noGrp="1" noChangeArrowheads="1"/>
          </p:cNvSpPr>
          <p:nvPr>
            <p:ph type="body" idx="1"/>
          </p:nvPr>
        </p:nvSpPr>
        <p:spPr>
          <a:xfrm>
            <a:off x="777875" y="4776788"/>
            <a:ext cx="6216650" cy="21320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7938"/>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de-DE" sz="900" dirty="0" err="1">
                <a:latin typeface="arial" panose="020B0604020202020204" pitchFamily="34" charset="0"/>
                <a:cs typeface="Baekmuk Gulim" charset="0"/>
              </a:rPr>
              <a:t>Alles</a:t>
            </a:r>
            <a:r>
              <a:rPr lang="en-US" altLang="de-DE" sz="900" dirty="0">
                <a:latin typeface="arial" panose="020B0604020202020204" pitchFamily="34" charset="0"/>
                <a:cs typeface="Baekmuk Gulim" charset="0"/>
              </a:rPr>
              <a:t> </a:t>
            </a:r>
            <a:r>
              <a:rPr lang="en-US" altLang="de-DE" sz="900" dirty="0" err="1">
                <a:latin typeface="arial" panose="020B0604020202020204" pitchFamily="34" charset="0"/>
                <a:cs typeface="Baekmuk Gulim" charset="0"/>
              </a:rPr>
              <a:t>lässt</a:t>
            </a:r>
            <a:r>
              <a:rPr lang="en-US" altLang="de-DE" sz="900" dirty="0">
                <a:latin typeface="arial" panose="020B0604020202020204" pitchFamily="34" charset="0"/>
                <a:cs typeface="Baekmuk Gulim" charset="0"/>
              </a:rPr>
              <a:t> </a:t>
            </a:r>
            <a:r>
              <a:rPr lang="en-US" altLang="de-DE" sz="900" dirty="0" err="1">
                <a:latin typeface="arial" panose="020B0604020202020204" pitchFamily="34" charset="0"/>
                <a:cs typeface="Baekmuk Gulim" charset="0"/>
              </a:rPr>
              <a:t>sich</a:t>
            </a:r>
            <a:r>
              <a:rPr lang="en-US" altLang="de-DE" sz="900" dirty="0">
                <a:latin typeface="arial" panose="020B0604020202020204" pitchFamily="34" charset="0"/>
                <a:cs typeface="Baekmuk Gulim" charset="0"/>
              </a:rPr>
              <a:t> auf </a:t>
            </a:r>
            <a:r>
              <a:rPr lang="en-US" altLang="de-DE" sz="900" dirty="0" err="1">
                <a:latin typeface="arial" panose="020B0604020202020204" pitchFamily="34" charset="0"/>
                <a:cs typeface="Baekmuk Gulim" charset="0"/>
              </a:rPr>
              <a:t>einige</a:t>
            </a:r>
            <a:r>
              <a:rPr lang="en-US" altLang="de-DE" sz="900" dirty="0">
                <a:latin typeface="arial" panose="020B0604020202020204" pitchFamily="34" charset="0"/>
                <a:cs typeface="Baekmuk Gulim" charset="0"/>
              </a:rPr>
              <a:t> </a:t>
            </a:r>
            <a:r>
              <a:rPr lang="en-US" altLang="de-DE" sz="900" dirty="0" err="1">
                <a:latin typeface="arial" panose="020B0604020202020204" pitchFamily="34" charset="0"/>
                <a:cs typeface="Baekmuk Gulim" charset="0"/>
              </a:rPr>
              <a:t>wenige</a:t>
            </a:r>
            <a:r>
              <a:rPr lang="en-US" altLang="de-DE" sz="900" dirty="0">
                <a:latin typeface="arial" panose="020B0604020202020204" pitchFamily="34" charset="0"/>
                <a:cs typeface="Baekmuk Gulim" charset="0"/>
              </a:rPr>
              <a:t> </a:t>
            </a:r>
            <a:r>
              <a:rPr lang="en-US" altLang="de-DE" sz="900" dirty="0" err="1">
                <a:latin typeface="arial" panose="020B0604020202020204" pitchFamily="34" charset="0"/>
                <a:cs typeface="Baekmuk Gulim" charset="0"/>
              </a:rPr>
              <a:t>sehr</a:t>
            </a:r>
            <a:r>
              <a:rPr lang="en-US" altLang="de-DE" sz="900" dirty="0">
                <a:latin typeface="arial" panose="020B0604020202020204" pitchFamily="34" charset="0"/>
                <a:cs typeface="Baekmuk Gulim" charset="0"/>
              </a:rPr>
              <a:t> </a:t>
            </a:r>
            <a:r>
              <a:rPr lang="en-US" altLang="de-DE" sz="900" dirty="0" err="1">
                <a:latin typeface="arial" panose="020B0604020202020204" pitchFamily="34" charset="0"/>
                <a:cs typeface="Baekmuk Gulim" charset="0"/>
              </a:rPr>
              <a:t>grundsätzliche</a:t>
            </a:r>
            <a:r>
              <a:rPr lang="en-US" altLang="de-DE" sz="900" dirty="0">
                <a:latin typeface="arial" panose="020B0604020202020204" pitchFamily="34" charset="0"/>
                <a:cs typeface="Baekmuk Gulim" charset="0"/>
              </a:rPr>
              <a:t> </a:t>
            </a:r>
            <a:r>
              <a:rPr lang="en-US" altLang="de-DE" sz="900" dirty="0" err="1">
                <a:latin typeface="arial" panose="020B0604020202020204" pitchFamily="34" charset="0"/>
                <a:cs typeface="Baekmuk Gulim" charset="0"/>
              </a:rPr>
              <a:t>Mechanismen</a:t>
            </a:r>
            <a:r>
              <a:rPr lang="en-US" altLang="de-DE" sz="900" dirty="0">
                <a:latin typeface="arial" panose="020B0604020202020204" pitchFamily="34" charset="0"/>
                <a:cs typeface="Baekmuk Gulim" charset="0"/>
              </a:rPr>
              <a:t> </a:t>
            </a:r>
            <a:r>
              <a:rPr lang="en-US" altLang="de-DE" sz="900" dirty="0" err="1">
                <a:latin typeface="arial" panose="020B0604020202020204" pitchFamily="34" charset="0"/>
                <a:cs typeface="Baekmuk Gulim" charset="0"/>
              </a:rPr>
              <a:t>zurückführen</a:t>
            </a:r>
            <a:endParaRPr lang="en-US" altLang="de-DE" sz="900" dirty="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2000" dirty="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de-DE" sz="900" dirty="0">
                <a:latin typeface="arial" panose="020B0604020202020204" pitchFamily="34" charset="0"/>
                <a:cs typeface="Baekmuk Gulim" charset="0"/>
              </a:rPr>
              <a:t>Three main intracranial mechanisms have been suggested to result in raised intracranial pressure: </a:t>
            </a:r>
            <a:br>
              <a:rPr lang="en-US" altLang="de-DE" sz="900" dirty="0">
                <a:latin typeface="arial" panose="020B0604020202020204" pitchFamily="34" charset="0"/>
                <a:cs typeface="Baekmuk Gulim" charset="0"/>
              </a:rPr>
            </a:br>
            <a:r>
              <a:rPr lang="en-US" altLang="de-DE" sz="900" dirty="0">
                <a:latin typeface="arial" panose="020B0604020202020204" pitchFamily="34" charset="0"/>
                <a:cs typeface="Baekmuk Gulim" charset="0"/>
              </a:rPr>
              <a:t>increased venous sinus pressure, </a:t>
            </a:r>
            <a:br>
              <a:rPr lang="en-US" altLang="de-DE" sz="900" dirty="0">
                <a:latin typeface="arial" panose="020B0604020202020204" pitchFamily="34" charset="0"/>
                <a:cs typeface="Baekmuk Gulim" charset="0"/>
              </a:rPr>
            </a:br>
            <a:r>
              <a:rPr lang="en-US" altLang="de-DE" sz="900" dirty="0">
                <a:latin typeface="arial" panose="020B0604020202020204" pitchFamily="34" charset="0"/>
                <a:cs typeface="Baekmuk Gulim" charset="0"/>
              </a:rPr>
              <a:t>decreased CSF drainage across the arachnoid granulations or lymphatics, </a:t>
            </a:r>
            <a:br>
              <a:rPr lang="en-US" altLang="de-DE" sz="900" dirty="0">
                <a:latin typeface="arial" panose="020B0604020202020204" pitchFamily="34" charset="0"/>
                <a:cs typeface="Baekmuk Gulim" charset="0"/>
              </a:rPr>
            </a:br>
            <a:r>
              <a:rPr lang="en-US" altLang="de-DE" sz="900" dirty="0">
                <a:latin typeface="arial" panose="020B0604020202020204" pitchFamily="34" charset="0"/>
                <a:cs typeface="Baekmuk Gulim" charset="0"/>
              </a:rPr>
              <a:t>and enhanced CSF production at the choroid plexus. </a:t>
            </a:r>
            <a:br>
              <a:rPr lang="en-US" altLang="de-DE" sz="900" dirty="0">
                <a:latin typeface="arial" panose="020B0604020202020204" pitchFamily="34" charset="0"/>
                <a:cs typeface="Baekmuk Gulim" charset="0"/>
              </a:rPr>
            </a:br>
            <a:r>
              <a:rPr lang="en-US" altLang="de-DE" sz="900" dirty="0">
                <a:latin typeface="arial" panose="020B0604020202020204" pitchFamily="34" charset="0"/>
                <a:cs typeface="Baekmuk Gulim" charset="0"/>
              </a:rPr>
              <a:t>Being female and obese are two risk factors noted in idiopathic intracranial hypertension, suggesting a possible role for sex hormones and factors released by adipose tissue such as adipokines (cytokines released predominantly by adipose tissue), which could directly affect CSF dynamics. Other mechanisms, such as increased production of inflammatory or </a:t>
            </a:r>
            <a:r>
              <a:rPr lang="en-US" altLang="de-DE" sz="900" dirty="0" err="1">
                <a:latin typeface="arial" panose="020B0604020202020204" pitchFamily="34" charset="0"/>
                <a:cs typeface="Baekmuk Gulim" charset="0"/>
              </a:rPr>
              <a:t>thrombophilic</a:t>
            </a:r>
            <a:r>
              <a:rPr lang="en-US" altLang="de-DE" sz="900" dirty="0">
                <a:latin typeface="arial" panose="020B0604020202020204" pitchFamily="34" charset="0"/>
                <a:cs typeface="Baekmuk Gulim" charset="0"/>
              </a:rPr>
              <a:t> factors, might also be involved. Additionally, obesity has been suggested to raise intrathoracic pressure and, in conjunction with venous sinus stenosis, might increase venous sinus pressure. However, stenosis is probably a result of raised venous pressure rather than a cause.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2000" dirty="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2000" dirty="0">
              <a:latin typeface="arial" panose="020B0604020202020204" pitchFamily="34"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de-DE" sz="900" dirty="0">
              <a:latin typeface="arial" panose="020B0604020202020204" pitchFamily="34" charset="0"/>
              <a:cs typeface="Baekmuk Gulim" charset="0"/>
            </a:endParaRPr>
          </a:p>
        </p:txBody>
      </p:sp>
    </p:spTree>
    <p:extLst>
      <p:ext uri="{BB962C8B-B14F-4D97-AF65-F5344CB8AC3E}">
        <p14:creationId xmlns:p14="http://schemas.microsoft.com/office/powerpoint/2010/main" val="3625250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Daraus werden sich ziemlich sicher neue Ideen zur Pathophysiologie und Therapieansätzen entwickeln. </a:t>
            </a:r>
            <a:r>
              <a:rPr lang="de-DE" dirty="0" err="1"/>
              <a:t>Glymphatic</a:t>
            </a:r>
            <a:r>
              <a:rPr lang="de-DE" dirty="0"/>
              <a:t> </a:t>
            </a:r>
            <a:r>
              <a:rPr lang="de-DE" dirty="0" err="1"/>
              <a:t>system</a:t>
            </a:r>
            <a:r>
              <a:rPr lang="de-DE" dirty="0"/>
              <a:t>.</a:t>
            </a:r>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89</a:t>
            </a:fld>
            <a:endParaRPr lang="de-DE" altLang="de-DE"/>
          </a:p>
        </p:txBody>
      </p:sp>
    </p:spTree>
    <p:extLst>
      <p:ext uri="{BB962C8B-B14F-4D97-AF65-F5344CB8AC3E}">
        <p14:creationId xmlns:p14="http://schemas.microsoft.com/office/powerpoint/2010/main" val="2035790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CDEA653-09E6-4E33-84F5-986D9805D39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D6D652-29F3-4097-AA76-02DA11C9698C}" type="slidenum">
              <a:rPr lang="de-DE" altLang="de-DE"/>
              <a:pPr/>
              <a:t>93</a:t>
            </a:fld>
            <a:endParaRPr lang="de-DE" altLang="de-DE"/>
          </a:p>
        </p:txBody>
      </p:sp>
      <p:sp>
        <p:nvSpPr>
          <p:cNvPr id="27651" name="Text Box 2">
            <a:extLst>
              <a:ext uri="{FF2B5EF4-FFF2-40B4-BE49-F238E27FC236}">
                <a16:creationId xmlns:a16="http://schemas.microsoft.com/office/drawing/2014/main" id="{6B2F7DDC-ED5A-45CA-B7A6-EC3AC8056E1B}"/>
              </a:ext>
            </a:extLst>
          </p:cNvPr>
          <p:cNvSpPr txBox="1">
            <a:spLocks noChangeArrowheads="1"/>
          </p:cNvSpPr>
          <p:nvPr/>
        </p:nvSpPr>
        <p:spPr bwMode="auto">
          <a:xfrm>
            <a:off x="1400175" y="995363"/>
            <a:ext cx="4056063" cy="34099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652" name="Text Box 3">
            <a:extLst>
              <a:ext uri="{FF2B5EF4-FFF2-40B4-BE49-F238E27FC236}">
                <a16:creationId xmlns:a16="http://schemas.microsoft.com/office/drawing/2014/main" id="{F0698DF3-703A-46F0-95BC-DF8999E1FDC1}"/>
              </a:ext>
            </a:extLst>
          </p:cNvPr>
          <p:cNvSpPr>
            <a:spLocks noChangeArrowheads="1"/>
          </p:cNvSpPr>
          <p:nvPr>
            <p:ph type="body"/>
          </p:nvPr>
        </p:nvSpPr>
        <p:spPr>
          <a:xfrm>
            <a:off x="1046163" y="4733925"/>
            <a:ext cx="4770437" cy="3783013"/>
          </a:xfrm>
          <a:noFill/>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85725" indent="-85725" defTabSz="457200" eaLnBrk="1" hangingPunct="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de-DE"/>
              <a:t>Schematic representation of the CSF spaces surrounding the optic chiasm (intracranial CSF space) (A) and the CSF surrounding the optic nerve (orbital CSF space) (B). CSF flows from intracranial (A) into the SAS of the optic nerve (B). The SAS of the optic nerve is most narrow in the canalicular region (C). The intraorbital segment of the SAS is characterized by broad septae (D), whereas the retrobulbar segment is characterized by small trabeculae (E). Due to the CSF volume gradient the direction of flow is directed from the intracranial SAS to the orbital SAS.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035830-3D9B-4DF6-B92F-A7297159BEC1}" type="slidenum">
              <a:rPr lang="de-DE" altLang="de-DE" smtClean="0"/>
              <a:pPr/>
              <a:t>11</a:t>
            </a:fld>
            <a:endParaRPr lang="de-DE" altLang="de-DE"/>
          </a:p>
        </p:txBody>
      </p:sp>
    </p:spTree>
    <p:extLst>
      <p:ext uri="{BB962C8B-B14F-4D97-AF65-F5344CB8AC3E}">
        <p14:creationId xmlns:p14="http://schemas.microsoft.com/office/powerpoint/2010/main" val="46602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p:spPr>
        <p:txBody>
          <a:bodyPr/>
          <a:lstStyle/>
          <a:p>
            <a:endParaRPr lang="en-US" dirty="0">
              <a:latin typeface="Arial" charset="0"/>
              <a:cs typeface="Arial" charset="0"/>
            </a:endParaRPr>
          </a:p>
        </p:txBody>
      </p:sp>
      <p:sp>
        <p:nvSpPr>
          <p:cNvPr id="30724" name="Foliennummernplatzhalter 3"/>
          <p:cNvSpPr>
            <a:spLocks noGrp="1"/>
          </p:cNvSpPr>
          <p:nvPr>
            <p:ph type="sldNum" sz="quarter" idx="5"/>
          </p:nvPr>
        </p:nvSpPr>
        <p:spPr>
          <a:noFill/>
          <a:ln>
            <a:miter lim="800000"/>
            <a:headEnd/>
            <a:tailEnd/>
          </a:ln>
        </p:spPr>
        <p:txBody>
          <a:bodyPr/>
          <a:lstStyle/>
          <a:p>
            <a:fld id="{3CD98914-D1E0-435D-BAED-5E6D4B4CF686}" type="slidenum">
              <a:rPr lang="de-DE" altLang="de-DE"/>
              <a:pPr/>
              <a:t>12</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14</a:t>
            </a:fld>
            <a:endParaRPr lang="de-DE" altLang="de-DE"/>
          </a:p>
        </p:txBody>
      </p:sp>
    </p:spTree>
    <p:extLst>
      <p:ext uri="{BB962C8B-B14F-4D97-AF65-F5344CB8AC3E}">
        <p14:creationId xmlns:p14="http://schemas.microsoft.com/office/powerpoint/2010/main" val="2821647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6200" y="7986713"/>
            <a:ext cx="2971800" cy="420687"/>
          </a:xfrm>
          <a:prstGeom prst="rect">
            <a:avLst/>
          </a:prstGeom>
          <a:noFill/>
          <a:ln w="9525">
            <a:noFill/>
            <a:miter lim="800000"/>
            <a:headEnd/>
            <a:tailEnd/>
          </a:ln>
        </p:spPr>
        <p:txBody>
          <a:bodyPr anchor="b"/>
          <a:lstStyle/>
          <a:p>
            <a:pPr algn="r" eaLnBrk="1" hangingPunct="1"/>
            <a:fld id="{E13DF7DE-457D-4660-A006-06F9EAA39F6C}" type="slidenum">
              <a:rPr lang="en-US" altLang="de-DE" sz="1200">
                <a:latin typeface="Times New Roman" pitchFamily="18" charset="0"/>
              </a:rPr>
              <a:pPr algn="r" eaLnBrk="1" hangingPunct="1"/>
              <a:t>16</a:t>
            </a:fld>
            <a:endParaRPr lang="en-US" altLang="de-DE" sz="1200">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de-DE" altLang="de-DE">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There</a:t>
            </a:r>
            <a:r>
              <a:rPr lang="de-DE" dirty="0"/>
              <a:t> </a:t>
            </a:r>
            <a:r>
              <a:rPr lang="de-DE" dirty="0" err="1"/>
              <a:t>is</a:t>
            </a:r>
            <a:r>
              <a:rPr lang="de-DE" dirty="0"/>
              <a:t> a </a:t>
            </a:r>
            <a:r>
              <a:rPr lang="de-DE" dirty="0" err="1"/>
              <a:t>widespread</a:t>
            </a:r>
            <a:r>
              <a:rPr lang="de-DE" dirty="0"/>
              <a:t> and </a:t>
            </a:r>
            <a:r>
              <a:rPr lang="de-DE" dirty="0" err="1"/>
              <a:t>wrong</a:t>
            </a:r>
            <a:r>
              <a:rPr lang="de-DE" dirty="0"/>
              <a:t> </a:t>
            </a:r>
            <a:r>
              <a:rPr lang="de-DE" dirty="0" err="1"/>
              <a:t>perception</a:t>
            </a:r>
            <a:r>
              <a:rPr lang="de-DE" dirty="0"/>
              <a:t> </a:t>
            </a:r>
            <a:r>
              <a:rPr lang="de-DE" dirty="0" err="1"/>
              <a:t>of</a:t>
            </a:r>
            <a:r>
              <a:rPr lang="de-DE" dirty="0"/>
              <a:t> </a:t>
            </a:r>
            <a:r>
              <a:rPr lang="de-DE" dirty="0" err="1"/>
              <a:t>doctors</a:t>
            </a:r>
            <a:r>
              <a:rPr lang="de-DE" dirty="0"/>
              <a:t> </a:t>
            </a:r>
            <a:r>
              <a:rPr lang="de-DE" dirty="0" err="1"/>
              <a:t>that</a:t>
            </a:r>
            <a:r>
              <a:rPr lang="de-DE" dirty="0"/>
              <a:t> LP </a:t>
            </a:r>
            <a:r>
              <a:rPr lang="de-DE" dirty="0" err="1"/>
              <a:t>is</a:t>
            </a:r>
            <a:r>
              <a:rPr lang="de-DE" dirty="0"/>
              <a:t> not a </a:t>
            </a:r>
            <a:r>
              <a:rPr lang="de-DE" dirty="0" err="1"/>
              <a:t>stressful</a:t>
            </a:r>
            <a:r>
              <a:rPr lang="de-DE" dirty="0"/>
              <a:t> </a:t>
            </a:r>
            <a:r>
              <a:rPr lang="de-DE" dirty="0" err="1"/>
              <a:t>procedure</a:t>
            </a:r>
            <a:r>
              <a:rPr lang="de-DE" dirty="0"/>
              <a:t> </a:t>
            </a:r>
            <a:r>
              <a:rPr lang="de-DE" dirty="0" err="1"/>
              <a:t>for</a:t>
            </a:r>
            <a:r>
              <a:rPr lang="de-DE" dirty="0"/>
              <a:t> </a:t>
            </a:r>
            <a:r>
              <a:rPr lang="de-DE" dirty="0" err="1"/>
              <a:t>patients</a:t>
            </a:r>
            <a:endParaRPr lang="en-CA" dirty="0"/>
          </a:p>
        </p:txBody>
      </p:sp>
      <p:sp>
        <p:nvSpPr>
          <p:cNvPr id="4" name="Foliennummernplatzhalter 3"/>
          <p:cNvSpPr>
            <a:spLocks noGrp="1"/>
          </p:cNvSpPr>
          <p:nvPr>
            <p:ph type="sldNum" sz="quarter" idx="5"/>
          </p:nvPr>
        </p:nvSpPr>
        <p:spPr/>
        <p:txBody>
          <a:bodyPr/>
          <a:lstStyle/>
          <a:p>
            <a:fld id="{BE035830-3D9B-4DF6-B92F-A7297159BEC1}" type="slidenum">
              <a:rPr lang="de-DE" altLang="de-DE" smtClean="0"/>
              <a:pPr/>
              <a:t>17</a:t>
            </a:fld>
            <a:endParaRPr lang="de-DE" altLang="de-DE"/>
          </a:p>
        </p:txBody>
      </p:sp>
    </p:spTree>
    <p:extLst>
      <p:ext uri="{BB962C8B-B14F-4D97-AF65-F5344CB8AC3E}">
        <p14:creationId xmlns:p14="http://schemas.microsoft.com/office/powerpoint/2010/main" val="343250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Studie von Patienten, die zur </a:t>
            </a:r>
            <a:r>
              <a:rPr lang="de-DE" dirty="0" err="1"/>
              <a:t>Shuntanlage</a:t>
            </a:r>
            <a:r>
              <a:rPr lang="de-DE" dirty="0"/>
              <a:t> vorgestellt wurden. MERKE: unbedingt </a:t>
            </a:r>
            <a:r>
              <a:rPr lang="de-DE" dirty="0" err="1"/>
              <a:t>Reevaluation</a:t>
            </a:r>
            <a:r>
              <a:rPr lang="de-DE" dirty="0"/>
              <a:t> vor OP!!! Erfahrungen aus der Erwachsenenmedizin ähnlich. </a:t>
            </a:r>
          </a:p>
        </p:txBody>
      </p:sp>
      <p:sp>
        <p:nvSpPr>
          <p:cNvPr id="4" name="Foliennummernplatzhalter 3"/>
          <p:cNvSpPr>
            <a:spLocks noGrp="1"/>
          </p:cNvSpPr>
          <p:nvPr>
            <p:ph type="sldNum" sz="quarter" idx="10"/>
          </p:nvPr>
        </p:nvSpPr>
        <p:spPr/>
        <p:txBody>
          <a:bodyPr/>
          <a:lstStyle/>
          <a:p>
            <a:fld id="{BE035830-3D9B-4DF6-B92F-A7297159BEC1}" type="slidenum">
              <a:rPr lang="de-DE" altLang="de-DE" smtClean="0"/>
              <a:pPr/>
              <a:t>20</a:t>
            </a:fld>
            <a:endParaRPr lang="de-DE" altLang="de-DE"/>
          </a:p>
        </p:txBody>
      </p:sp>
    </p:spTree>
    <p:extLst>
      <p:ext uri="{BB962C8B-B14F-4D97-AF65-F5344CB8AC3E}">
        <p14:creationId xmlns:p14="http://schemas.microsoft.com/office/powerpoint/2010/main" val="1228429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68A6DF38-CE1E-4217-9739-CC57331C0150}" type="slidenum">
              <a:rPr lang="de-DE" altLang="de-DE"/>
              <a:pPr/>
              <a:t>‹Nr.›</a:t>
            </a:fld>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E38E56C1-E888-44E7-87F6-7C7E2DF4239D}" type="slidenum">
              <a:rPr lang="de-DE" altLang="de-DE"/>
              <a:pPr/>
              <a:t>‹Nr.›</a:t>
            </a:fld>
            <a:endParaRPr lang="de-DE" alt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B353E483-95E7-4FEC-8950-3048F160907F}" type="slidenum">
              <a:rPr lang="de-DE" altLang="de-DE"/>
              <a:pPr/>
              <a:t>‹Nr.›</a:t>
            </a:fld>
            <a:endParaRPr lang="de-DE" alt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extplatzhalter 2"/>
          <p:cNvSpPr>
            <a:spLocks noGrp="1"/>
          </p:cNvSpPr>
          <p:nvPr>
            <p:ph type="body"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fld id="{A8DBF769-32E0-4F07-B957-C96DD10B9C3A}" type="slidenum">
              <a:rPr lang="de-DE" altLang="de-DE"/>
              <a:pPr/>
              <a:t>‹Nr.›</a:t>
            </a:fld>
            <a:endParaRPr lang="de-DE" alt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82EF0138-0793-4FA8-AB20-445F44655E7D}" type="slidenum">
              <a:rPr lang="de-DE" altLang="de-DE"/>
              <a:pPr/>
              <a:t>‹Nr.›</a:t>
            </a:fld>
            <a:endParaRPr lang="de-DE" alt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5C5FEF61-04BD-41CB-A405-9194D7218F41}" type="slidenum">
              <a:rPr lang="de-DE" altLang="de-DE"/>
              <a:pPr/>
              <a:t>‹Nr.›</a:t>
            </a:fld>
            <a:endParaRPr lang="de-DE" alt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fld id="{E8FBD5CA-6EB1-409E-8542-A967DE8F4390}" type="slidenum">
              <a:rPr lang="de-DE" altLang="de-DE"/>
              <a:pPr/>
              <a:t>‹Nr.›</a:t>
            </a:fld>
            <a:endParaRPr lang="de-DE" alt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fld id="{CF26FBD9-2515-4640-94FC-79C3CE174798}" type="slidenum">
              <a:rPr lang="de-DE" altLang="de-DE"/>
              <a:pPr/>
              <a:t>‹Nr.›</a:t>
            </a:fld>
            <a:endParaRPr lang="de-DE" alt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fld id="{4CCBE296-BB42-485D-A8AF-2FCE9DD7B831}" type="slidenum">
              <a:rPr lang="de-DE" altLang="de-DE"/>
              <a:pPr/>
              <a:t>‹Nr.›</a:t>
            </a:fld>
            <a:endParaRPr lang="de-DE" alt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fld id="{877BF9C3-C647-404E-854B-C94131550C6C}" type="slidenum">
              <a:rPr lang="de-DE" altLang="de-DE"/>
              <a:pPr/>
              <a:t>‹Nr.›</a:t>
            </a:fld>
            <a:endParaRPr lang="de-DE" alt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fld id="{7F6B1CE6-2FCD-477E-859F-B67098B76E70}" type="slidenum">
              <a:rPr lang="de-DE" altLang="de-DE"/>
              <a:pPr/>
              <a:t>‹Nr.›</a:t>
            </a:fld>
            <a:endParaRPr lang="de-DE" alt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fld id="{87917B24-7230-4A93-95B3-B955ACA1FE33}" type="slidenum">
              <a:rPr lang="de-DE" altLang="de-DE"/>
              <a:pPr/>
              <a:t>‹Nr.›</a:t>
            </a:fld>
            <a:endParaRPr lang="de-DE" alt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de-DE" alt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de-DE" alt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BEAF54F-E4A1-4BB8-A192-15AF877A1B6D}"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ncbi.nlm.nih.gov/pmc/articles/PMC598808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ncbi.nlm.nih.gov/entrez/eutils/elink.fcgi?dbfrom=pubmed&amp;retmode=ref&amp;cmd=prlinks&amp;id=22423118"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www.ncbi.nlm.nih.gov/entrez/eutils/elink.fcgi?dbfrom=pubmed&amp;retmode=ref&amp;cmd=prlinks&amp;id=22423118"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ncbi.nlm.nih.gov/pubmed/21857186"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doi.org/10.1016/j.pediatrneurol.2015.10.022" TargetMode="External"/><Relationship Id="rId5" Type="http://schemas.openxmlformats.org/officeDocument/2006/relationships/image" Target="../media/image30.jpeg"/><Relationship Id="rId4" Type="http://schemas.openxmlformats.org/officeDocument/2006/relationships/hyperlink" Target="http://www.elsevier.com/termsandcondition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ncbi.nlm.nih.gov/pubmed/?term=Mollan%20SP%5BAuthor%5D&amp;cauthor=true&amp;cauthor_uid=30865008" TargetMode="External"/><Relationship Id="rId2" Type="http://schemas.openxmlformats.org/officeDocument/2006/relationships/hyperlink" Target="https://www.ncbi.nlm.nih.gov/pubmed/?term=Mitchell%20JL%5BAuthor%5D&amp;cauthor=true&amp;cauthor_uid=30865008" TargetMode="External"/><Relationship Id="rId1" Type="http://schemas.openxmlformats.org/officeDocument/2006/relationships/slideLayout" Target="../slideLayouts/slideLayout2.xml"/><Relationship Id="rId6" Type="http://schemas.openxmlformats.org/officeDocument/2006/relationships/hyperlink" Target="https://www.ncbi.nlm.nih.gov/pubmed/30865008" TargetMode="External"/><Relationship Id="rId5" Type="http://schemas.openxmlformats.org/officeDocument/2006/relationships/hyperlink" Target="https://www.ncbi.nlm.nih.gov/pubmed/?term=Sinclair%20AJ%5BAuthor%5D&amp;cauthor=true&amp;cauthor_uid=30865008" TargetMode="External"/><Relationship Id="rId4" Type="http://schemas.openxmlformats.org/officeDocument/2006/relationships/hyperlink" Target="https://www.ncbi.nlm.nih.gov/pubmed/?term=Vijay%20V%5BAuthor%5D&amp;cauthor=true&amp;cauthor_uid=30865008"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n.neurology.org/content/84/10/e69.long" TargetMode="External"/><Relationship Id="rId2" Type="http://schemas.openxmlformats.org/officeDocument/2006/relationships/hyperlink" Target="https://www.youtube.com/watch?v=CKLpIDhuJrE" TargetMode="External"/><Relationship Id="rId1" Type="http://schemas.openxmlformats.org/officeDocument/2006/relationships/slideLayout" Target="../slideLayouts/slideLayout2.xml"/><Relationship Id="rId4" Type="http://schemas.openxmlformats.org/officeDocument/2006/relationships/hyperlink" Target="https://www.ncbi.nlm.nih.gov/pubmed/21857186"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hyperlink" Target="http://www.elsevier.com/termsandconditions"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052513"/>
            <a:ext cx="7772400" cy="1470025"/>
          </a:xfrm>
        </p:spPr>
        <p:txBody>
          <a:bodyPr anchor="ctr"/>
          <a:lstStyle/>
          <a:p>
            <a:pPr eaLnBrk="1" hangingPunct="1"/>
            <a:r>
              <a:rPr lang="en-CA" altLang="en-US" sz="4800" noProof="0" dirty="0"/>
              <a:t>Complex decision-making in pediatric pseudotumor cerebri (syndrome) </a:t>
            </a:r>
            <a:endParaRPr lang="en-CA" altLang="de-DE" sz="4800" noProof="0" dirty="0"/>
          </a:p>
        </p:txBody>
      </p:sp>
      <p:sp>
        <p:nvSpPr>
          <p:cNvPr id="5123" name="Rectangle 3"/>
          <p:cNvSpPr>
            <a:spLocks noGrp="1" noChangeArrowheads="1"/>
          </p:cNvSpPr>
          <p:nvPr>
            <p:ph type="subTitle" idx="1"/>
          </p:nvPr>
        </p:nvSpPr>
        <p:spPr>
          <a:xfrm>
            <a:off x="1371600" y="3429001"/>
            <a:ext cx="6440488" cy="504056"/>
          </a:xfrm>
        </p:spPr>
        <p:txBody>
          <a:bodyPr/>
          <a:lstStyle/>
          <a:p>
            <a:pPr eaLnBrk="1" hangingPunct="1">
              <a:lnSpc>
                <a:spcPct val="80000"/>
              </a:lnSpc>
            </a:pPr>
            <a:r>
              <a:rPr lang="en-CA" altLang="de-DE" sz="2800" noProof="0" dirty="0"/>
              <a:t>Daniel Tibussek, MD, MSC</a:t>
            </a:r>
            <a:br>
              <a:rPr lang="en-CA" altLang="de-DE" noProof="0" dirty="0"/>
            </a:br>
            <a:endParaRPr lang="en-CA" altLang="de-DE" sz="2000" noProof="0" dirty="0"/>
          </a:p>
        </p:txBody>
      </p:sp>
      <p:pic>
        <p:nvPicPr>
          <p:cNvPr id="5124" name="Picture 167" descr="Logo_HHU_Vekto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5181600"/>
            <a:ext cx="2514600" cy="1371600"/>
          </a:xfrm>
          <a:prstGeom prst="rect">
            <a:avLst/>
          </a:prstGeom>
          <a:noFill/>
          <a:ln w="9525">
            <a:noFill/>
            <a:miter lim="800000"/>
            <a:headEnd/>
            <a:tailEnd/>
          </a:ln>
        </p:spPr>
      </p:pic>
      <p:sp>
        <p:nvSpPr>
          <p:cNvPr id="3" name="Rechteck 2">
            <a:extLst>
              <a:ext uri="{FF2B5EF4-FFF2-40B4-BE49-F238E27FC236}">
                <a16:creationId xmlns:a16="http://schemas.microsoft.com/office/drawing/2014/main" id="{CEEFF7BB-30A1-45D5-BDA8-B6AAB267269C}"/>
              </a:ext>
            </a:extLst>
          </p:cNvPr>
          <p:cNvSpPr/>
          <p:nvPr/>
        </p:nvSpPr>
        <p:spPr>
          <a:xfrm>
            <a:off x="827584" y="4365104"/>
            <a:ext cx="7560840" cy="830997"/>
          </a:xfrm>
          <a:prstGeom prst="rect">
            <a:avLst/>
          </a:prstGeom>
        </p:spPr>
        <p:txBody>
          <a:bodyPr wrap="square">
            <a:spAutoFit/>
          </a:bodyPr>
          <a:lstStyle/>
          <a:p>
            <a:r>
              <a:rPr lang="de-DE" sz="2400" b="1" dirty="0"/>
              <a:t>Clinical Frontiers in </a:t>
            </a:r>
            <a:r>
              <a:rPr lang="de-DE" sz="2400" b="1" dirty="0" err="1"/>
              <a:t>Pediatric</a:t>
            </a:r>
            <a:r>
              <a:rPr lang="de-DE" sz="2400" b="1" dirty="0"/>
              <a:t> </a:t>
            </a:r>
            <a:r>
              <a:rPr lang="de-DE" sz="2400" b="1" dirty="0" err="1"/>
              <a:t>Neurology</a:t>
            </a:r>
            <a:r>
              <a:rPr lang="de-DE" sz="2400" b="1" dirty="0"/>
              <a:t> 2019</a:t>
            </a:r>
          </a:p>
          <a:p>
            <a:pPr algn="ctr"/>
            <a:r>
              <a:rPr lang="nn-NO" sz="2400" dirty="0"/>
              <a:t>October 17th; Ljubljana, Slovenia</a:t>
            </a:r>
            <a:endParaRPr lang="de-DE"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CA" noProof="0" dirty="0"/>
              <a:t>Diagnostic criteria: What is Pseudotumor cerebri in 2019?</a:t>
            </a:r>
          </a:p>
        </p:txBody>
      </p:sp>
      <p:sp>
        <p:nvSpPr>
          <p:cNvPr id="5" name="Text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9163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58920-9B6C-4004-9F71-927A86903F1C}"/>
              </a:ext>
            </a:extLst>
          </p:cNvPr>
          <p:cNvSpPr>
            <a:spLocks noGrp="1"/>
          </p:cNvSpPr>
          <p:nvPr>
            <p:ph type="title"/>
          </p:nvPr>
        </p:nvSpPr>
        <p:spPr/>
        <p:txBody>
          <a:bodyPr/>
          <a:lstStyle/>
          <a:p>
            <a:r>
              <a:rPr lang="en-CA" noProof="0" dirty="0"/>
              <a:t>Test yourself 1) </a:t>
            </a:r>
          </a:p>
        </p:txBody>
      </p:sp>
      <p:sp>
        <p:nvSpPr>
          <p:cNvPr id="3" name="Inhaltsplatzhalter 2">
            <a:extLst>
              <a:ext uri="{FF2B5EF4-FFF2-40B4-BE49-F238E27FC236}">
                <a16:creationId xmlns:a16="http://schemas.microsoft.com/office/drawing/2014/main" id="{BBEADEE7-B8C9-4CCF-BBC7-B8AD50A43977}"/>
              </a:ext>
            </a:extLst>
          </p:cNvPr>
          <p:cNvSpPr>
            <a:spLocks noGrp="1"/>
          </p:cNvSpPr>
          <p:nvPr>
            <p:ph idx="1"/>
          </p:nvPr>
        </p:nvSpPr>
        <p:spPr/>
        <p:txBody>
          <a:bodyPr/>
          <a:lstStyle/>
          <a:p>
            <a:r>
              <a:rPr lang="en-CA" noProof="0" dirty="0"/>
              <a:t>What is the upper limit of normal of CSF opening pressure?</a:t>
            </a:r>
          </a:p>
          <a:p>
            <a:pPr lvl="1"/>
            <a:r>
              <a:rPr lang="en-CA" noProof="0" dirty="0"/>
              <a:t>A) 25 cm H</a:t>
            </a:r>
            <a:r>
              <a:rPr lang="en-CA" baseline="-25000" noProof="0" dirty="0"/>
              <a:t>2</a:t>
            </a:r>
            <a:r>
              <a:rPr lang="en-CA" noProof="0" dirty="0"/>
              <a:t>O</a:t>
            </a:r>
          </a:p>
          <a:p>
            <a:pPr lvl="1"/>
            <a:r>
              <a:rPr lang="en-CA" noProof="0" dirty="0"/>
              <a:t>B) 28 </a:t>
            </a:r>
            <a:r>
              <a:rPr lang="en-CA" dirty="0"/>
              <a:t>cm H</a:t>
            </a:r>
            <a:r>
              <a:rPr lang="en-CA" baseline="-25000" dirty="0"/>
              <a:t>2</a:t>
            </a:r>
            <a:r>
              <a:rPr lang="en-CA" dirty="0"/>
              <a:t>O</a:t>
            </a:r>
          </a:p>
          <a:p>
            <a:pPr lvl="1"/>
            <a:r>
              <a:rPr lang="en-CA" noProof="0" dirty="0"/>
              <a:t>C) 20 </a:t>
            </a:r>
            <a:r>
              <a:rPr lang="en-CA" dirty="0"/>
              <a:t>cm H</a:t>
            </a:r>
            <a:r>
              <a:rPr lang="en-CA" baseline="-25000" dirty="0"/>
              <a:t>2</a:t>
            </a:r>
            <a:r>
              <a:rPr lang="en-CA" dirty="0"/>
              <a:t>O</a:t>
            </a:r>
          </a:p>
          <a:p>
            <a:pPr lvl="1"/>
            <a:r>
              <a:rPr lang="en-CA" noProof="0" dirty="0"/>
              <a:t>D) There is no such thing as the</a:t>
            </a:r>
            <a:br>
              <a:rPr lang="en-CA" noProof="0" dirty="0"/>
            </a:br>
            <a:r>
              <a:rPr lang="en-CA" noProof="0" dirty="0"/>
              <a:t>upper limit of normal</a:t>
            </a:r>
          </a:p>
        </p:txBody>
      </p:sp>
    </p:spTree>
    <p:extLst>
      <p:ext uri="{BB962C8B-B14F-4D97-AF65-F5344CB8AC3E}">
        <p14:creationId xmlns:p14="http://schemas.microsoft.com/office/powerpoint/2010/main" val="3148120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en-CA" altLang="en-US" noProof="0" dirty="0"/>
              <a:t>Definition of Pseudotumor cerebri syndrome</a:t>
            </a:r>
          </a:p>
        </p:txBody>
      </p:sp>
      <p:sp>
        <p:nvSpPr>
          <p:cNvPr id="29699" name="Untertitel 2"/>
          <p:cNvSpPr>
            <a:spLocks noGrp="1"/>
          </p:cNvSpPr>
          <p:nvPr>
            <p:ph idx="1"/>
          </p:nvPr>
        </p:nvSpPr>
        <p:spPr/>
        <p:txBody>
          <a:bodyPr/>
          <a:lstStyle/>
          <a:p>
            <a:r>
              <a:rPr lang="en-CA" altLang="en-US" sz="2800" noProof="0" dirty="0"/>
              <a:t>A. Papilledema</a:t>
            </a:r>
          </a:p>
          <a:p>
            <a:r>
              <a:rPr lang="en-CA" altLang="en-US" sz="2800" noProof="0" dirty="0"/>
              <a:t>B. Normal neurologic examination except for cranial nerve abnormalities</a:t>
            </a:r>
          </a:p>
          <a:p>
            <a:r>
              <a:rPr lang="en-CA" altLang="en-US" sz="2800" noProof="0" dirty="0"/>
              <a:t>C. Neuroimaging: Normal brain parenchyma</a:t>
            </a:r>
          </a:p>
          <a:p>
            <a:r>
              <a:rPr lang="en-CA" altLang="en-US" sz="2800" noProof="0" dirty="0"/>
              <a:t>D. Normal CSF composition</a:t>
            </a:r>
          </a:p>
          <a:p>
            <a:r>
              <a:rPr lang="en-CA" altLang="en-US" sz="2800" noProof="0" dirty="0"/>
              <a:t>E. Elevated lumbar puncture opening pressure</a:t>
            </a:r>
          </a:p>
        </p:txBody>
      </p:sp>
      <p:sp>
        <p:nvSpPr>
          <p:cNvPr id="29700" name="Rectangle 4"/>
          <p:cNvSpPr>
            <a:spLocks noChangeArrowheads="1"/>
          </p:cNvSpPr>
          <p:nvPr/>
        </p:nvSpPr>
        <p:spPr bwMode="auto">
          <a:xfrm>
            <a:off x="0" y="6100763"/>
            <a:ext cx="9144000" cy="646112"/>
          </a:xfrm>
          <a:prstGeom prst="rect">
            <a:avLst/>
          </a:prstGeom>
          <a:noFill/>
          <a:ln w="9525">
            <a:noFill/>
            <a:miter lim="800000"/>
            <a:headEnd/>
            <a:tailEnd/>
          </a:ln>
        </p:spPr>
        <p:txBody>
          <a:bodyPr>
            <a:spAutoFit/>
          </a:bodyPr>
          <a:lstStyle/>
          <a:p>
            <a:pPr eaLnBrk="1" hangingPunct="1"/>
            <a:r>
              <a:rPr lang="de-DE" altLang="de-DE"/>
              <a:t>Adapted from: Friedman DI et al. </a:t>
            </a:r>
            <a:r>
              <a:rPr lang="en-US" altLang="de-DE"/>
              <a:t>Revised diagnostic criteria for the pseudotumor cerebri syndrome in adults and children</a:t>
            </a:r>
            <a:r>
              <a:rPr lang="de-DE" altLang="de-DE"/>
              <a:t>. Neurology; 2013;81:1159–1165.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14690" name="Titel 1"/>
          <p:cNvSpPr>
            <a:spLocks noGrp="1"/>
          </p:cNvSpPr>
          <p:nvPr>
            <p:ph type="title"/>
          </p:nvPr>
        </p:nvSpPr>
        <p:spPr>
          <a:xfrm>
            <a:off x="457200" y="44624"/>
            <a:ext cx="2581489" cy="1143000"/>
          </a:xfrm>
        </p:spPr>
        <p:txBody>
          <a:bodyPr/>
          <a:lstStyle/>
          <a:p>
            <a:r>
              <a:rPr lang="en-CA" altLang="en-US" sz="2800" noProof="0" dirty="0"/>
              <a:t>partially empty </a:t>
            </a:r>
            <a:r>
              <a:rPr lang="en-CA" altLang="en-US" sz="2800" noProof="0" dirty="0" err="1"/>
              <a:t>sella</a:t>
            </a:r>
            <a:endParaRPr lang="en-CA" altLang="en-US" sz="2800" noProof="0" dirty="0"/>
          </a:p>
        </p:txBody>
      </p:sp>
      <p:pic>
        <p:nvPicPr>
          <p:cNvPr id="114691" name="Inhaltsplatzhalter 3"/>
          <p:cNvPicPr>
            <a:picLocks noGrp="1" noChangeAspect="1"/>
          </p:cNvPicPr>
          <p:nvPr>
            <p:ph idx="1"/>
          </p:nvPr>
        </p:nvPicPr>
        <p:blipFill>
          <a:blip r:embed="rId2" cstate="print"/>
          <a:srcRect/>
          <a:stretch>
            <a:fillRect/>
          </a:stretch>
        </p:blipFill>
        <p:spPr>
          <a:xfrm>
            <a:off x="423682" y="1096144"/>
            <a:ext cx="2615007" cy="2476872"/>
          </a:xfrm>
        </p:spPr>
      </p:pic>
      <p:pic>
        <p:nvPicPr>
          <p:cNvPr id="4" name="Inhaltsplatzhalter 3"/>
          <p:cNvPicPr>
            <a:picLocks noChangeAspect="1"/>
          </p:cNvPicPr>
          <p:nvPr/>
        </p:nvPicPr>
        <p:blipFill>
          <a:blip r:embed="rId3" cstate="print"/>
          <a:srcRect/>
          <a:stretch>
            <a:fillRect/>
          </a:stretch>
        </p:blipFill>
        <p:spPr bwMode="auto">
          <a:xfrm>
            <a:off x="4283968" y="764704"/>
            <a:ext cx="2730659" cy="2794368"/>
          </a:xfrm>
          <a:prstGeom prst="rect">
            <a:avLst/>
          </a:prstGeom>
          <a:noFill/>
          <a:ln w="9525">
            <a:noFill/>
            <a:miter lim="800000"/>
            <a:headEnd/>
            <a:tailEnd/>
          </a:ln>
        </p:spPr>
      </p:pic>
      <p:sp>
        <p:nvSpPr>
          <p:cNvPr id="7" name="Titel 1"/>
          <p:cNvSpPr txBox="1">
            <a:spLocks/>
          </p:cNvSpPr>
          <p:nvPr/>
        </p:nvSpPr>
        <p:spPr bwMode="auto">
          <a:xfrm>
            <a:off x="6660232" y="413792"/>
            <a:ext cx="258148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2800" dirty="0"/>
              <a:t>optic nerve sheath distension</a:t>
            </a:r>
            <a:br>
              <a:rPr lang="de-DE" sz="2800" dirty="0"/>
            </a:br>
            <a:endParaRPr lang="en-US" altLang="en-US" sz="2800" dirty="0"/>
          </a:p>
        </p:txBody>
      </p:sp>
      <p:pic>
        <p:nvPicPr>
          <p:cNvPr id="8" name="Inhaltsplatzhalter 3"/>
          <p:cNvPicPr>
            <a:picLocks noChangeAspect="1"/>
          </p:cNvPicPr>
          <p:nvPr/>
        </p:nvPicPr>
        <p:blipFill>
          <a:blip r:embed="rId4" cstate="print"/>
          <a:srcRect/>
          <a:stretch>
            <a:fillRect/>
          </a:stretch>
        </p:blipFill>
        <p:spPr bwMode="auto">
          <a:xfrm>
            <a:off x="2683554" y="3356992"/>
            <a:ext cx="2965743" cy="2935880"/>
          </a:xfrm>
          <a:prstGeom prst="rect">
            <a:avLst/>
          </a:prstGeom>
          <a:noFill/>
          <a:ln w="9525">
            <a:noFill/>
            <a:miter lim="800000"/>
            <a:headEnd/>
            <a:tailEnd/>
          </a:ln>
        </p:spPr>
      </p:pic>
      <p:sp>
        <p:nvSpPr>
          <p:cNvPr id="10" name="Titel 1"/>
          <p:cNvSpPr txBox="1">
            <a:spLocks/>
          </p:cNvSpPr>
          <p:nvPr/>
        </p:nvSpPr>
        <p:spPr bwMode="auto">
          <a:xfrm>
            <a:off x="5940152" y="4467929"/>
            <a:ext cx="258148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2800" dirty="0"/>
              <a:t>flattening of posterior globe</a:t>
            </a:r>
            <a:endParaRPr lang="de-DE" sz="2800" dirty="0"/>
          </a:p>
        </p:txBody>
      </p:sp>
      <p:sp>
        <p:nvSpPr>
          <p:cNvPr id="11" name="Rechteck 3"/>
          <p:cNvSpPr>
            <a:spLocks noChangeArrowheads="1"/>
          </p:cNvSpPr>
          <p:nvPr/>
        </p:nvSpPr>
        <p:spPr bwMode="auto">
          <a:xfrm>
            <a:off x="157271" y="6444320"/>
            <a:ext cx="5532284" cy="369332"/>
          </a:xfrm>
          <a:prstGeom prst="rect">
            <a:avLst/>
          </a:prstGeom>
          <a:solidFill>
            <a:schemeClr val="bg1"/>
          </a:solidFill>
          <a:ln w="9525">
            <a:noFill/>
            <a:miter lim="800000"/>
            <a:headEnd/>
            <a:tailEnd/>
          </a:ln>
        </p:spPr>
        <p:txBody>
          <a:bodyPr wrap="none">
            <a:spAutoFit/>
          </a:bodyPr>
          <a:lstStyle/>
          <a:p>
            <a:r>
              <a:rPr lang="en-US" altLang="en-US" dirty="0" err="1"/>
              <a:t>Maralani</a:t>
            </a:r>
            <a:r>
              <a:rPr lang="en-US" altLang="en-US" dirty="0"/>
              <a:t> et al. Clinical Radiology 2012; 67:656-663</a:t>
            </a:r>
          </a:p>
        </p:txBody>
      </p:sp>
    </p:spTree>
    <p:extLst>
      <p:ext uri="{BB962C8B-B14F-4D97-AF65-F5344CB8AC3E}">
        <p14:creationId xmlns:p14="http://schemas.microsoft.com/office/powerpoint/2010/main" val="4771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en-CA" altLang="en-US" noProof="0" dirty="0"/>
              <a:t>Definition of Pseudotumor cerebri</a:t>
            </a:r>
          </a:p>
        </p:txBody>
      </p:sp>
      <p:sp>
        <p:nvSpPr>
          <p:cNvPr id="31747" name="Untertitel 2"/>
          <p:cNvSpPr>
            <a:spLocks noGrp="1"/>
          </p:cNvSpPr>
          <p:nvPr>
            <p:ph idx="1"/>
          </p:nvPr>
        </p:nvSpPr>
        <p:spPr/>
        <p:txBody>
          <a:bodyPr/>
          <a:lstStyle/>
          <a:p>
            <a:r>
              <a:rPr lang="en-CA" altLang="en-US" sz="2800" noProof="0" dirty="0"/>
              <a:t>A. Papilledema</a:t>
            </a:r>
          </a:p>
          <a:p>
            <a:r>
              <a:rPr lang="en-CA" altLang="en-US" sz="2800" noProof="0" dirty="0"/>
              <a:t>B. Normal neurologic examination except for cranial nerve abnormalities</a:t>
            </a:r>
          </a:p>
          <a:p>
            <a:r>
              <a:rPr lang="en-CA" altLang="en-US" sz="2800" noProof="0" dirty="0"/>
              <a:t>C. Neuroimaging: Normal brain parenchyma</a:t>
            </a:r>
          </a:p>
          <a:p>
            <a:r>
              <a:rPr lang="en-CA" altLang="en-US" sz="2800" noProof="0" dirty="0"/>
              <a:t>D. Normal CSF composition</a:t>
            </a:r>
          </a:p>
          <a:p>
            <a:r>
              <a:rPr lang="en-CA" altLang="en-US" sz="2800" noProof="0" dirty="0"/>
              <a:t>E. Elevated lumbar puncture opening pressure</a:t>
            </a:r>
          </a:p>
          <a:p>
            <a:r>
              <a:rPr lang="en-CA" altLang="en-US" sz="2800" noProof="0" dirty="0">
                <a:solidFill>
                  <a:srgbClr val="FF0000"/>
                </a:solidFill>
              </a:rPr>
              <a:t>BUT: what is elevated opening pressure?</a:t>
            </a:r>
          </a:p>
        </p:txBody>
      </p:sp>
      <p:sp>
        <p:nvSpPr>
          <p:cNvPr id="31748" name="Rectangle 4"/>
          <p:cNvSpPr>
            <a:spLocks noChangeArrowheads="1"/>
          </p:cNvSpPr>
          <p:nvPr/>
        </p:nvSpPr>
        <p:spPr bwMode="auto">
          <a:xfrm>
            <a:off x="0" y="6100763"/>
            <a:ext cx="9144000" cy="646112"/>
          </a:xfrm>
          <a:prstGeom prst="rect">
            <a:avLst/>
          </a:prstGeom>
          <a:noFill/>
          <a:ln w="9525">
            <a:noFill/>
            <a:miter lim="800000"/>
            <a:headEnd/>
            <a:tailEnd/>
          </a:ln>
        </p:spPr>
        <p:txBody>
          <a:bodyPr>
            <a:spAutoFit/>
          </a:bodyPr>
          <a:lstStyle/>
          <a:p>
            <a:pPr eaLnBrk="1" hangingPunct="1"/>
            <a:r>
              <a:rPr lang="de-DE" altLang="de-DE"/>
              <a:t>Adapted from: Friedman DI et al. </a:t>
            </a:r>
            <a:r>
              <a:rPr lang="en-US" altLang="de-DE"/>
              <a:t>Revised diagnostic criteria for the pseudotumor cerebri syndrome in adults and children</a:t>
            </a:r>
            <a:r>
              <a:rPr lang="de-DE" altLang="de-DE"/>
              <a:t>. Neurology; 2013;81:1159–1165.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61365548-8193-40CE-8D24-95C8AC24E72C}"/>
              </a:ext>
            </a:extLst>
          </p:cNvPr>
          <p:cNvSpPr>
            <a:spLocks noGrp="1" noChangeArrowheads="1"/>
          </p:cNvSpPr>
          <p:nvPr>
            <p:ph type="title"/>
          </p:nvPr>
        </p:nvSpPr>
        <p:spPr/>
        <p:txBody>
          <a:bodyPr/>
          <a:lstStyle/>
          <a:p>
            <a:r>
              <a:rPr lang="en-US" altLang="en-US"/>
              <a:t>Diagnostic Criteria for Pseudotumor Cerebri Syndrome </a:t>
            </a:r>
          </a:p>
        </p:txBody>
      </p:sp>
      <p:sp>
        <p:nvSpPr>
          <p:cNvPr id="41987" name="Content Placeholder 2">
            <a:extLst>
              <a:ext uri="{FF2B5EF4-FFF2-40B4-BE49-F238E27FC236}">
                <a16:creationId xmlns:a16="http://schemas.microsoft.com/office/drawing/2014/main" id="{4AF057AC-85BD-4482-84AE-B4912679B3A1}"/>
              </a:ext>
            </a:extLst>
          </p:cNvPr>
          <p:cNvSpPr>
            <a:spLocks noGrp="1" noChangeArrowheads="1"/>
          </p:cNvSpPr>
          <p:nvPr>
            <p:ph idx="1"/>
          </p:nvPr>
        </p:nvSpPr>
        <p:spPr/>
        <p:txBody>
          <a:bodyPr/>
          <a:lstStyle/>
          <a:p>
            <a:r>
              <a:rPr lang="en-US" altLang="en-US" dirty="0"/>
              <a:t>Elevated lumbar puncture opening pressure (</a:t>
            </a:r>
            <a:r>
              <a:rPr lang="en-US" altLang="en-US" u="sng" dirty="0"/>
              <a:t>&gt;</a:t>
            </a:r>
            <a:r>
              <a:rPr lang="en-US" altLang="en-US" dirty="0"/>
              <a:t>250 mm CSF in </a:t>
            </a:r>
            <a:r>
              <a:rPr lang="en-US" altLang="en-US" b="1" dirty="0"/>
              <a:t>adults</a:t>
            </a:r>
            <a:r>
              <a:rPr lang="en-US" altLang="en-US" dirty="0"/>
              <a:t> and </a:t>
            </a:r>
            <a:r>
              <a:rPr lang="en-US" altLang="en-US" u="sng" dirty="0"/>
              <a:t>&gt;</a:t>
            </a:r>
            <a:r>
              <a:rPr lang="en-US" altLang="en-US" dirty="0"/>
              <a:t>280 mm CSF in </a:t>
            </a:r>
            <a:r>
              <a:rPr lang="en-US" altLang="en-US" b="1" dirty="0"/>
              <a:t>children</a:t>
            </a:r>
            <a:r>
              <a:rPr lang="en-US" altLang="en-US" dirty="0"/>
              <a:t> </a:t>
            </a:r>
          </a:p>
          <a:p>
            <a:r>
              <a:rPr lang="en-US" altLang="en-US" dirty="0"/>
              <a:t>[250 mm CSF if the child is </a:t>
            </a:r>
            <a:r>
              <a:rPr lang="en-US" altLang="en-US" b="1" dirty="0"/>
              <a:t>not sedated </a:t>
            </a:r>
            <a:r>
              <a:rPr lang="en-US" altLang="en-US" dirty="0"/>
              <a:t>and</a:t>
            </a:r>
            <a:r>
              <a:rPr lang="en-US" altLang="en-US" b="1" dirty="0"/>
              <a:t> not obese</a:t>
            </a:r>
            <a:r>
              <a:rPr lang="en-US" altLang="en-US" dirty="0"/>
              <a:t>])</a:t>
            </a:r>
          </a:p>
        </p:txBody>
      </p:sp>
      <p:sp>
        <p:nvSpPr>
          <p:cNvPr id="41988" name="TextBox 3">
            <a:extLst>
              <a:ext uri="{FF2B5EF4-FFF2-40B4-BE49-F238E27FC236}">
                <a16:creationId xmlns:a16="http://schemas.microsoft.com/office/drawing/2014/main" id="{C93C89F2-6216-4094-B374-423775134F13}"/>
              </a:ext>
            </a:extLst>
          </p:cNvPr>
          <p:cNvSpPr txBox="1">
            <a:spLocks noChangeArrowheads="1"/>
          </p:cNvSpPr>
          <p:nvPr/>
        </p:nvSpPr>
        <p:spPr bwMode="auto">
          <a:xfrm>
            <a:off x="287337" y="4387852"/>
            <a:ext cx="8569325" cy="1569660"/>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dirty="0">
                <a:solidFill>
                  <a:srgbClr val="FF0000"/>
                </a:solidFill>
              </a:rPr>
              <a:t>Different  upper limits for subgroups are CLINCALLY NOT HELPFUL. </a:t>
            </a:r>
            <a:br>
              <a:rPr lang="en-US" altLang="en-US" b="1" dirty="0">
                <a:solidFill>
                  <a:srgbClr val="FF0000"/>
                </a:solidFill>
              </a:rPr>
            </a:br>
            <a:r>
              <a:rPr lang="en-US" altLang="en-US" b="1" dirty="0">
                <a:solidFill>
                  <a:srgbClr val="FF0000"/>
                </a:solidFill>
              </a:rPr>
              <a:t>POOR SUPPORTIVE EVIDENCE!</a:t>
            </a:r>
          </a:p>
        </p:txBody>
      </p:sp>
      <p:sp>
        <p:nvSpPr>
          <p:cNvPr id="5" name="Rectangle 4">
            <a:extLst>
              <a:ext uri="{FF2B5EF4-FFF2-40B4-BE49-F238E27FC236}">
                <a16:creationId xmlns:a16="http://schemas.microsoft.com/office/drawing/2014/main" id="{4F82DDFE-B91D-4280-B0BC-995CA9C5A133}"/>
              </a:ext>
            </a:extLst>
          </p:cNvPr>
          <p:cNvSpPr>
            <a:spLocks noChangeArrowheads="1"/>
          </p:cNvSpPr>
          <p:nvPr/>
        </p:nvSpPr>
        <p:spPr bwMode="auto">
          <a:xfrm>
            <a:off x="0" y="6100763"/>
            <a:ext cx="9144000" cy="646112"/>
          </a:xfrm>
          <a:prstGeom prst="rect">
            <a:avLst/>
          </a:prstGeom>
          <a:noFill/>
          <a:ln w="9525">
            <a:noFill/>
            <a:miter lim="800000"/>
            <a:headEnd/>
            <a:tailEnd/>
          </a:ln>
        </p:spPr>
        <p:txBody>
          <a:bodyPr>
            <a:spAutoFit/>
          </a:bodyPr>
          <a:lstStyle/>
          <a:p>
            <a:pPr eaLnBrk="1" hangingPunct="1"/>
            <a:r>
              <a:rPr lang="de-DE" altLang="de-DE" dirty="0"/>
              <a:t>Friedman DI et al. </a:t>
            </a:r>
            <a:r>
              <a:rPr lang="en-US" altLang="de-DE" dirty="0"/>
              <a:t>Revised diagnostic criteria for the pseudotumor cerebri syndrome in adults and children</a:t>
            </a:r>
            <a:r>
              <a:rPr lang="de-DE" altLang="de-DE" dirty="0"/>
              <a:t>. </a:t>
            </a:r>
            <a:r>
              <a:rPr lang="de-DE" altLang="de-DE" dirty="0" err="1"/>
              <a:t>Neurology</a:t>
            </a:r>
            <a:r>
              <a:rPr lang="de-DE" altLang="de-DE" dirty="0"/>
              <a:t>; 2013;81:1159–1165.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8914" name="Object 4"/>
          <p:cNvGraphicFramePr>
            <a:graphicFrameLocks noChangeAspect="1"/>
          </p:cNvGraphicFramePr>
          <p:nvPr/>
        </p:nvGraphicFramePr>
        <p:xfrm>
          <a:off x="1600200" y="1143000"/>
          <a:ext cx="5935663" cy="65088"/>
        </p:xfrm>
        <a:graphic>
          <a:graphicData uri="http://schemas.openxmlformats.org/presentationml/2006/ole">
            <mc:AlternateContent xmlns:mc="http://schemas.openxmlformats.org/markup-compatibility/2006">
              <mc:Choice xmlns:v="urn:schemas-microsoft-com:vml" Requires="v">
                <p:oleObj spid="_x0000_s1026" name="Clip" r:id="rId4" imgW="5934903" imgH="66596" progId="">
                  <p:embed/>
                </p:oleObj>
              </mc:Choice>
              <mc:Fallback>
                <p:oleObj name="Clip" r:id="rId4" imgW="5934903" imgH="66596" progId="">
                  <p:embed/>
                  <p:pic>
                    <p:nvPicPr>
                      <p:cNvPr id="3891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143000"/>
                        <a:ext cx="5935663" cy="65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6917" name="Rectangle 5"/>
          <p:cNvSpPr>
            <a:spLocks noChangeArrowheads="1"/>
          </p:cNvSpPr>
          <p:nvPr/>
        </p:nvSpPr>
        <p:spPr bwMode="auto">
          <a:xfrm>
            <a:off x="558800" y="304800"/>
            <a:ext cx="7961313" cy="584200"/>
          </a:xfrm>
          <a:prstGeom prst="rect">
            <a:avLst/>
          </a:prstGeom>
          <a:noFill/>
          <a:ln w="9525">
            <a:noFill/>
            <a:miter lim="800000"/>
            <a:headEnd/>
            <a:tailEnd/>
          </a:ln>
          <a:effectLst/>
        </p:spPr>
        <p:txBody>
          <a:bodyPr wrap="none">
            <a:spAutoFit/>
          </a:bodyPr>
          <a:lstStyle/>
          <a:p>
            <a:pPr algn="ctr" eaLnBrk="1" hangingPunct="1">
              <a:defRPr/>
            </a:pPr>
            <a:r>
              <a:rPr lang="en-US" sz="3200" b="1" dirty="0">
                <a:latin typeface="Arial" panose="020B0604020202020204" pitchFamily="34" charset="0"/>
                <a:cs typeface="+mn-cs"/>
              </a:rPr>
              <a:t>Opening Pressure Distribution (N = 197)</a:t>
            </a:r>
          </a:p>
        </p:txBody>
      </p:sp>
      <p:pic>
        <p:nvPicPr>
          <p:cNvPr id="38916" name="Picture 12"/>
          <p:cNvPicPr>
            <a:picLocks noChangeAspect="1" noChangeArrowheads="1"/>
          </p:cNvPicPr>
          <p:nvPr/>
        </p:nvPicPr>
        <p:blipFill>
          <a:blip r:embed="rId6" cstate="print"/>
          <a:srcRect/>
          <a:stretch>
            <a:fillRect/>
          </a:stretch>
        </p:blipFill>
        <p:spPr bwMode="auto">
          <a:xfrm>
            <a:off x="838200" y="1447800"/>
            <a:ext cx="7620000" cy="4724400"/>
          </a:xfrm>
          <a:prstGeom prst="rect">
            <a:avLst/>
          </a:prstGeom>
          <a:noFill/>
          <a:ln w="9525">
            <a:noFill/>
            <a:miter lim="800000"/>
            <a:headEnd/>
            <a:tailEnd/>
          </a:ln>
        </p:spPr>
      </p:pic>
      <p:sp>
        <p:nvSpPr>
          <p:cNvPr id="12" name="TextBox 11"/>
          <p:cNvSpPr txBox="1"/>
          <p:nvPr/>
        </p:nvSpPr>
        <p:spPr>
          <a:xfrm>
            <a:off x="2628900" y="5805264"/>
            <a:ext cx="4038600" cy="461963"/>
          </a:xfrm>
          <a:prstGeom prst="rect">
            <a:avLst/>
          </a:prstGeom>
          <a:noFill/>
        </p:spPr>
        <p:txBody>
          <a:bodyPr anchor="b">
            <a:spAutoFit/>
          </a:bodyPr>
          <a:lstStyle/>
          <a:p>
            <a:pPr eaLnBrk="1" hangingPunct="1">
              <a:defRPr/>
            </a:pPr>
            <a:r>
              <a:rPr lang="en-US" b="1" dirty="0">
                <a:solidFill>
                  <a:srgbClr val="000000"/>
                </a:solidFill>
                <a:latin typeface="+mn-lt"/>
              </a:rPr>
              <a:t>(Opening Pressure cm H</a:t>
            </a:r>
            <a:r>
              <a:rPr lang="en-US" b="1" baseline="-25000" dirty="0">
                <a:solidFill>
                  <a:srgbClr val="000000"/>
                </a:solidFill>
                <a:latin typeface="+mn-lt"/>
              </a:rPr>
              <a:t>2</a:t>
            </a:r>
            <a:r>
              <a:rPr lang="en-US" b="1" dirty="0">
                <a:solidFill>
                  <a:srgbClr val="000000"/>
                </a:solidFill>
                <a:latin typeface="+mn-lt"/>
              </a:rPr>
              <a:t>O)</a:t>
            </a:r>
          </a:p>
        </p:txBody>
      </p:sp>
      <p:sp>
        <p:nvSpPr>
          <p:cNvPr id="15" name="TextBox 14"/>
          <p:cNvSpPr txBox="1"/>
          <p:nvPr/>
        </p:nvSpPr>
        <p:spPr>
          <a:xfrm rot="16200000">
            <a:off x="-228599" y="3389312"/>
            <a:ext cx="1600200" cy="460375"/>
          </a:xfrm>
          <a:prstGeom prst="rect">
            <a:avLst/>
          </a:prstGeom>
          <a:noFill/>
        </p:spPr>
        <p:txBody>
          <a:bodyPr anchor="b">
            <a:spAutoFit/>
          </a:bodyPr>
          <a:lstStyle/>
          <a:p>
            <a:pPr eaLnBrk="1" hangingPunct="1">
              <a:defRPr/>
            </a:pPr>
            <a:r>
              <a:rPr lang="en-US" b="1" dirty="0">
                <a:solidFill>
                  <a:srgbClr val="000000"/>
                </a:solidFill>
                <a:latin typeface="+mn-lt"/>
              </a:rPr>
              <a:t>Frequency</a:t>
            </a:r>
          </a:p>
        </p:txBody>
      </p:sp>
      <p:grpSp>
        <p:nvGrpSpPr>
          <p:cNvPr id="2" name="Group 14"/>
          <p:cNvGrpSpPr>
            <a:grpSpLocks/>
          </p:cNvGrpSpPr>
          <p:nvPr/>
        </p:nvGrpSpPr>
        <p:grpSpPr bwMode="auto">
          <a:xfrm>
            <a:off x="2133600" y="3657600"/>
            <a:ext cx="3094038" cy="457200"/>
            <a:chOff x="2133600" y="3048000"/>
            <a:chExt cx="3093720" cy="457200"/>
          </a:xfrm>
        </p:grpSpPr>
        <p:sp>
          <p:nvSpPr>
            <p:cNvPr id="19" name="Down Arrow 18"/>
            <p:cNvSpPr/>
            <p:nvPr/>
          </p:nvSpPr>
          <p:spPr>
            <a:xfrm>
              <a:off x="2133600" y="3048000"/>
              <a:ext cx="274610" cy="457200"/>
            </a:xfrm>
            <a:prstGeom prst="down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Down Arrow 19"/>
            <p:cNvSpPr/>
            <p:nvPr/>
          </p:nvSpPr>
          <p:spPr>
            <a:xfrm>
              <a:off x="4952710" y="3048000"/>
              <a:ext cx="274610" cy="457200"/>
            </a:xfrm>
            <a:prstGeom prst="down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1" name="TextBox 20"/>
          <p:cNvSpPr txBox="1">
            <a:spLocks noChangeArrowheads="1"/>
          </p:cNvSpPr>
          <p:nvPr/>
        </p:nvSpPr>
        <p:spPr bwMode="auto">
          <a:xfrm>
            <a:off x="1828800" y="3048000"/>
            <a:ext cx="904875" cy="584200"/>
          </a:xfrm>
          <a:prstGeom prst="rect">
            <a:avLst/>
          </a:prstGeom>
          <a:noFill/>
          <a:ln w="9525">
            <a:noFill/>
            <a:miter lim="800000"/>
            <a:headEnd/>
            <a:tailEnd/>
          </a:ln>
        </p:spPr>
        <p:txBody>
          <a:bodyPr wrap="none">
            <a:spAutoFit/>
          </a:bodyPr>
          <a:lstStyle/>
          <a:p>
            <a:pPr algn="ctr" eaLnBrk="1" hangingPunct="1"/>
            <a:r>
              <a:rPr lang="en-US" altLang="de-DE" sz="1600" b="1">
                <a:solidFill>
                  <a:srgbClr val="FF0000"/>
                </a:solidFill>
                <a:latin typeface="Times New Roman" pitchFamily="18" charset="0"/>
              </a:rPr>
              <a:t>11.5</a:t>
            </a:r>
          </a:p>
          <a:p>
            <a:pPr algn="ctr" eaLnBrk="1" hangingPunct="1"/>
            <a:r>
              <a:rPr lang="en-US" altLang="de-DE" sz="1600" b="1">
                <a:solidFill>
                  <a:srgbClr val="FF0000"/>
                </a:solidFill>
                <a:latin typeface="Times New Roman" pitchFamily="18" charset="0"/>
              </a:rPr>
              <a:t>(10</a:t>
            </a:r>
            <a:r>
              <a:rPr lang="en-US" altLang="de-DE" sz="1600" b="1" baseline="30000">
                <a:solidFill>
                  <a:srgbClr val="FF0000"/>
                </a:solidFill>
                <a:latin typeface="Times New Roman" pitchFamily="18" charset="0"/>
              </a:rPr>
              <a:t>th</a:t>
            </a:r>
            <a:r>
              <a:rPr lang="en-US" altLang="de-DE" sz="1600" b="1">
                <a:solidFill>
                  <a:srgbClr val="FF0000"/>
                </a:solidFill>
                <a:latin typeface="Times New Roman" pitchFamily="18" charset="0"/>
              </a:rPr>
              <a:t> %)</a:t>
            </a:r>
          </a:p>
        </p:txBody>
      </p:sp>
      <p:sp>
        <p:nvSpPr>
          <p:cNvPr id="22" name="TextBox 21"/>
          <p:cNvSpPr txBox="1">
            <a:spLocks noChangeArrowheads="1"/>
          </p:cNvSpPr>
          <p:nvPr/>
        </p:nvSpPr>
        <p:spPr bwMode="auto">
          <a:xfrm>
            <a:off x="4648200" y="3048000"/>
            <a:ext cx="904875" cy="584200"/>
          </a:xfrm>
          <a:prstGeom prst="rect">
            <a:avLst/>
          </a:prstGeom>
          <a:noFill/>
          <a:ln w="9525">
            <a:noFill/>
            <a:miter lim="800000"/>
            <a:headEnd/>
            <a:tailEnd/>
          </a:ln>
        </p:spPr>
        <p:txBody>
          <a:bodyPr wrap="none">
            <a:spAutoFit/>
          </a:bodyPr>
          <a:lstStyle/>
          <a:p>
            <a:pPr algn="ctr" eaLnBrk="1" hangingPunct="1"/>
            <a:r>
              <a:rPr lang="en-US" altLang="de-DE" sz="1600" b="1">
                <a:solidFill>
                  <a:srgbClr val="FF0000"/>
                </a:solidFill>
                <a:latin typeface="Times New Roman" pitchFamily="18" charset="0"/>
              </a:rPr>
              <a:t>28</a:t>
            </a:r>
          </a:p>
          <a:p>
            <a:pPr algn="ctr" eaLnBrk="1" hangingPunct="1"/>
            <a:r>
              <a:rPr lang="en-US" altLang="de-DE" sz="1600" b="1">
                <a:solidFill>
                  <a:srgbClr val="FF0000"/>
                </a:solidFill>
                <a:latin typeface="Times New Roman" pitchFamily="18" charset="0"/>
              </a:rPr>
              <a:t>(90</a:t>
            </a:r>
            <a:r>
              <a:rPr lang="en-US" altLang="de-DE" sz="1600" b="1" baseline="30000">
                <a:solidFill>
                  <a:srgbClr val="FF0000"/>
                </a:solidFill>
                <a:latin typeface="Times New Roman" pitchFamily="18" charset="0"/>
              </a:rPr>
              <a:t>th</a:t>
            </a:r>
            <a:r>
              <a:rPr lang="en-US" altLang="de-DE" sz="1600" b="1">
                <a:solidFill>
                  <a:srgbClr val="FF0000"/>
                </a:solidFill>
                <a:latin typeface="Times New Roman" pitchFamily="18" charset="0"/>
              </a:rPr>
              <a:t> %)</a:t>
            </a:r>
          </a:p>
        </p:txBody>
      </p:sp>
      <p:sp>
        <p:nvSpPr>
          <p:cNvPr id="13" name="Rechteck 4"/>
          <p:cNvSpPr>
            <a:spLocks noChangeArrowheads="1"/>
          </p:cNvSpPr>
          <p:nvPr/>
        </p:nvSpPr>
        <p:spPr bwMode="auto">
          <a:xfrm>
            <a:off x="76200" y="6423422"/>
            <a:ext cx="8482013" cy="461962"/>
          </a:xfrm>
          <a:prstGeom prst="rect">
            <a:avLst/>
          </a:prstGeom>
          <a:noFill/>
          <a:ln w="9525">
            <a:noFill/>
            <a:miter lim="800000"/>
            <a:headEnd/>
            <a:tailEnd/>
          </a:ln>
        </p:spPr>
        <p:txBody>
          <a:bodyPr>
            <a:spAutoFit/>
          </a:bodyPr>
          <a:lstStyle/>
          <a:p>
            <a:r>
              <a:rPr lang="de-DE" altLang="de-DE" sz="2400" dirty="0">
                <a:latin typeface="Times New Roman" pitchFamily="18" charset="0"/>
              </a:rPr>
              <a:t>Avery et al. N Engl J </a:t>
            </a:r>
            <a:r>
              <a:rPr lang="de-DE" altLang="de-DE" sz="2400" dirty="0" err="1">
                <a:latin typeface="Times New Roman" pitchFamily="18" charset="0"/>
              </a:rPr>
              <a:t>Med</a:t>
            </a:r>
            <a:r>
              <a:rPr lang="de-DE" altLang="de-DE" sz="2400" dirty="0">
                <a:latin typeface="Times New Roman" pitchFamily="18" charset="0"/>
              </a:rPr>
              <a:t> 363;891-3 </a:t>
            </a:r>
          </a:p>
        </p:txBody>
      </p:sp>
      <p:sp>
        <p:nvSpPr>
          <p:cNvPr id="3" name="Pfeil: nach unten 2">
            <a:extLst>
              <a:ext uri="{FF2B5EF4-FFF2-40B4-BE49-F238E27FC236}">
                <a16:creationId xmlns:a16="http://schemas.microsoft.com/office/drawing/2014/main" id="{97B3E650-CE7D-4FED-8AAB-16D72FC0ED08}"/>
              </a:ext>
            </a:extLst>
          </p:cNvPr>
          <p:cNvSpPr/>
          <p:nvPr/>
        </p:nvSpPr>
        <p:spPr>
          <a:xfrm>
            <a:off x="6667500" y="3429000"/>
            <a:ext cx="1216868" cy="144016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feld 3">
            <a:extLst>
              <a:ext uri="{FF2B5EF4-FFF2-40B4-BE49-F238E27FC236}">
                <a16:creationId xmlns:a16="http://schemas.microsoft.com/office/drawing/2014/main" id="{9B3CC056-01B1-4C61-8E60-FECF2335017C}"/>
              </a:ext>
            </a:extLst>
          </p:cNvPr>
          <p:cNvSpPr txBox="1"/>
          <p:nvPr/>
        </p:nvSpPr>
        <p:spPr>
          <a:xfrm>
            <a:off x="6157170" y="2492896"/>
            <a:ext cx="2401043" cy="646331"/>
          </a:xfrm>
          <a:prstGeom prst="rect">
            <a:avLst/>
          </a:prstGeom>
          <a:noFill/>
          <a:ln>
            <a:solidFill>
              <a:srgbClr val="FF0000"/>
            </a:solidFill>
          </a:ln>
        </p:spPr>
        <p:txBody>
          <a:bodyPr wrap="square" rtlCol="0">
            <a:spAutoFit/>
          </a:bodyPr>
          <a:lstStyle/>
          <a:p>
            <a:r>
              <a:rPr lang="de-DE" dirty="0"/>
              <a:t>These </a:t>
            </a:r>
            <a:r>
              <a:rPr lang="de-DE" dirty="0" err="1"/>
              <a:t>are</a:t>
            </a:r>
            <a:r>
              <a:rPr lang="de-DE" dirty="0"/>
              <a:t> „normal“ </a:t>
            </a:r>
            <a:r>
              <a:rPr lang="de-DE" dirty="0" err="1"/>
              <a:t>children</a:t>
            </a:r>
            <a:r>
              <a:rPr lang="de-DE" dirty="0"/>
              <a:t>! NO PTCS!</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5CC6EE-DCE7-4338-9BE3-E5B0E4C084E0}"/>
              </a:ext>
            </a:extLst>
          </p:cNvPr>
          <p:cNvPicPr>
            <a:picLocks noChangeAspect="1"/>
          </p:cNvPicPr>
          <p:nvPr/>
        </p:nvPicPr>
        <p:blipFill>
          <a:blip r:embed="rId3"/>
          <a:stretch>
            <a:fillRect/>
          </a:stretch>
        </p:blipFill>
        <p:spPr>
          <a:xfrm>
            <a:off x="214901" y="1268760"/>
            <a:ext cx="8714197" cy="3256919"/>
          </a:xfrm>
          <a:prstGeom prst="rect">
            <a:avLst/>
          </a:prstGeom>
        </p:spPr>
      </p:pic>
      <p:sp>
        <p:nvSpPr>
          <p:cNvPr id="2" name="Titel 1">
            <a:extLst>
              <a:ext uri="{FF2B5EF4-FFF2-40B4-BE49-F238E27FC236}">
                <a16:creationId xmlns:a16="http://schemas.microsoft.com/office/drawing/2014/main" id="{63FDB473-5465-4D15-989F-D9C18B511016}"/>
              </a:ext>
            </a:extLst>
          </p:cNvPr>
          <p:cNvSpPr>
            <a:spLocks noGrp="1"/>
          </p:cNvSpPr>
          <p:nvPr>
            <p:ph type="title"/>
          </p:nvPr>
        </p:nvSpPr>
        <p:spPr/>
        <p:txBody>
          <a:bodyPr/>
          <a:lstStyle/>
          <a:p>
            <a:r>
              <a:rPr lang="de-DE" dirty="0"/>
              <a:t>LP </a:t>
            </a:r>
            <a:r>
              <a:rPr lang="de-DE" dirty="0" err="1"/>
              <a:t>without</a:t>
            </a:r>
            <a:r>
              <a:rPr lang="de-DE" dirty="0"/>
              <a:t> </a:t>
            </a:r>
            <a:r>
              <a:rPr lang="de-DE" dirty="0" err="1"/>
              <a:t>sedation</a:t>
            </a:r>
            <a:r>
              <a:rPr lang="de-DE" dirty="0"/>
              <a:t>/</a:t>
            </a:r>
            <a:r>
              <a:rPr lang="de-DE" dirty="0" err="1"/>
              <a:t>analgesia</a:t>
            </a:r>
            <a:r>
              <a:rPr lang="de-DE" dirty="0"/>
              <a:t>?</a:t>
            </a:r>
            <a:endParaRPr lang="en-CA" dirty="0"/>
          </a:p>
        </p:txBody>
      </p:sp>
      <p:sp>
        <p:nvSpPr>
          <p:cNvPr id="3" name="Inhaltsplatzhalter 2">
            <a:extLst>
              <a:ext uri="{FF2B5EF4-FFF2-40B4-BE49-F238E27FC236}">
                <a16:creationId xmlns:a16="http://schemas.microsoft.com/office/drawing/2014/main" id="{F322D8DC-47D7-4779-B8BB-B595CDE5FB21}"/>
              </a:ext>
            </a:extLst>
          </p:cNvPr>
          <p:cNvSpPr>
            <a:spLocks noGrp="1"/>
          </p:cNvSpPr>
          <p:nvPr>
            <p:ph idx="1"/>
          </p:nvPr>
        </p:nvSpPr>
        <p:spPr>
          <a:xfrm>
            <a:off x="427096" y="4525679"/>
            <a:ext cx="8229600" cy="4525963"/>
          </a:xfrm>
        </p:spPr>
        <p:txBody>
          <a:bodyPr/>
          <a:lstStyle/>
          <a:p>
            <a:pPr marL="0" indent="0">
              <a:buNone/>
            </a:pPr>
            <a:r>
              <a:rPr lang="de-DE" altLang="de-DE" dirty="0"/>
              <a:t>„</a:t>
            </a:r>
            <a:r>
              <a:rPr lang="en-CA" dirty="0"/>
              <a:t>the majority of these patients are experiencing significant morbidity from pain and anxiety” </a:t>
            </a:r>
            <a:r>
              <a:rPr lang="en-CA" altLang="de-DE" dirty="0"/>
              <a:t>ADULTS!!!</a:t>
            </a:r>
          </a:p>
          <a:p>
            <a:pPr marL="0" indent="0">
              <a:buNone/>
            </a:pPr>
            <a:br>
              <a:rPr lang="en-CA" sz="2400" dirty="0">
                <a:hlinkClick r:id="rId4"/>
              </a:rPr>
            </a:br>
            <a:r>
              <a:rPr lang="en-CA" sz="2400" dirty="0" err="1">
                <a:hlinkClick r:id="rId4"/>
              </a:rPr>
              <a:t>doi</a:t>
            </a:r>
            <a:r>
              <a:rPr lang="en-CA" sz="2400" dirty="0">
                <a:hlinkClick r:id="rId4"/>
              </a:rPr>
              <a:t>: 10.1136/bmjopen-2017-020445</a:t>
            </a:r>
            <a:endParaRPr lang="en-CA" sz="2400" dirty="0"/>
          </a:p>
          <a:p>
            <a:pPr marL="0" indent="0">
              <a:buNone/>
            </a:pPr>
            <a:endParaRPr lang="en-CA" dirty="0"/>
          </a:p>
        </p:txBody>
      </p:sp>
    </p:spTree>
    <p:extLst>
      <p:ext uri="{BB962C8B-B14F-4D97-AF65-F5344CB8AC3E}">
        <p14:creationId xmlns:p14="http://schemas.microsoft.com/office/powerpoint/2010/main" val="270123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2846720-CC86-42BA-A878-B7F6F94D72C9}"/>
              </a:ext>
            </a:extLst>
          </p:cNvPr>
          <p:cNvSpPr>
            <a:spLocks noGrp="1" noChangeArrowheads="1"/>
          </p:cNvSpPr>
          <p:nvPr>
            <p:ph type="title"/>
          </p:nvPr>
        </p:nvSpPr>
        <p:spPr/>
        <p:txBody>
          <a:bodyPr/>
          <a:lstStyle/>
          <a:p>
            <a:pPr eaLnBrk="1" hangingPunct="1"/>
            <a:r>
              <a:rPr lang="de-DE" altLang="de-DE" dirty="0"/>
              <a:t>LP in </a:t>
            </a:r>
            <a:r>
              <a:rPr lang="de-DE" altLang="de-DE" dirty="0" err="1"/>
              <a:t>Procedural</a:t>
            </a:r>
            <a:r>
              <a:rPr lang="de-DE" altLang="de-DE" dirty="0"/>
              <a:t> Sedation and </a:t>
            </a:r>
            <a:r>
              <a:rPr lang="de-DE" altLang="de-DE" dirty="0" err="1"/>
              <a:t>Analgesia</a:t>
            </a:r>
            <a:r>
              <a:rPr lang="de-DE" altLang="de-DE" dirty="0"/>
              <a:t>? YES!</a:t>
            </a:r>
          </a:p>
        </p:txBody>
      </p:sp>
      <p:sp>
        <p:nvSpPr>
          <p:cNvPr id="54275" name="Rectangle 3">
            <a:extLst>
              <a:ext uri="{FF2B5EF4-FFF2-40B4-BE49-F238E27FC236}">
                <a16:creationId xmlns:a16="http://schemas.microsoft.com/office/drawing/2014/main" id="{53DC2097-121A-4396-A485-2EAC24AC8E4D}"/>
              </a:ext>
            </a:extLst>
          </p:cNvPr>
          <p:cNvSpPr>
            <a:spLocks noGrp="1" noChangeArrowheads="1"/>
          </p:cNvSpPr>
          <p:nvPr>
            <p:ph type="body" idx="1"/>
          </p:nvPr>
        </p:nvSpPr>
        <p:spPr/>
        <p:txBody>
          <a:bodyPr/>
          <a:lstStyle/>
          <a:p>
            <a:pPr eaLnBrk="1" hangingPunct="1"/>
            <a:r>
              <a:rPr lang="de-DE" altLang="de-DE" b="1" dirty="0"/>
              <a:t>50% </a:t>
            </a:r>
            <a:r>
              <a:rPr lang="de-DE" altLang="de-DE" b="1" dirty="0" err="1"/>
              <a:t>of</a:t>
            </a:r>
            <a:r>
              <a:rPr lang="de-DE" altLang="de-DE" b="1" dirty="0"/>
              <a:t> PTCS </a:t>
            </a:r>
            <a:r>
              <a:rPr lang="de-DE" altLang="de-DE" b="1" dirty="0" err="1"/>
              <a:t>children</a:t>
            </a:r>
            <a:r>
              <a:rPr lang="de-DE" altLang="de-DE" b="1" dirty="0"/>
              <a:t> in Germany </a:t>
            </a:r>
            <a:r>
              <a:rPr lang="de-DE" altLang="de-DE" b="1" dirty="0" err="1"/>
              <a:t>did</a:t>
            </a:r>
            <a:r>
              <a:rPr lang="de-DE" altLang="de-DE" b="1" dirty="0"/>
              <a:t> not </a:t>
            </a:r>
            <a:r>
              <a:rPr lang="de-DE" altLang="de-DE" b="1" dirty="0" err="1"/>
              <a:t>get</a:t>
            </a:r>
            <a:r>
              <a:rPr lang="de-DE" altLang="de-DE" b="1" dirty="0"/>
              <a:t> PSA </a:t>
            </a:r>
            <a:r>
              <a:rPr lang="de-DE" altLang="de-DE" b="1" dirty="0" err="1"/>
              <a:t>for</a:t>
            </a:r>
            <a:r>
              <a:rPr lang="de-DE" altLang="de-DE" b="1" dirty="0"/>
              <a:t> </a:t>
            </a:r>
            <a:r>
              <a:rPr lang="de-DE" altLang="de-DE" b="1" dirty="0" err="1"/>
              <a:t>diagnostic</a:t>
            </a:r>
            <a:r>
              <a:rPr lang="de-DE" altLang="de-DE" b="1" dirty="0"/>
              <a:t> LP</a:t>
            </a:r>
          </a:p>
          <a:p>
            <a:pPr marL="0" indent="0" eaLnBrk="1" hangingPunct="1">
              <a:buNone/>
            </a:pPr>
            <a:r>
              <a:rPr lang="de-DE" altLang="de-DE" dirty="0"/>
              <a:t>Clear </a:t>
            </a:r>
            <a:r>
              <a:rPr lang="de-DE" altLang="de-DE" dirty="0" err="1"/>
              <a:t>advantages</a:t>
            </a:r>
            <a:r>
              <a:rPr lang="de-DE" altLang="de-DE" dirty="0"/>
              <a:t> </a:t>
            </a:r>
            <a:r>
              <a:rPr lang="de-DE" altLang="de-DE" dirty="0" err="1"/>
              <a:t>of</a:t>
            </a:r>
            <a:r>
              <a:rPr lang="de-DE" altLang="de-DE" dirty="0"/>
              <a:t> LP in PSA:</a:t>
            </a:r>
          </a:p>
          <a:p>
            <a:pPr eaLnBrk="1" hangingPunct="1"/>
            <a:r>
              <a:rPr lang="de-DE" altLang="de-DE" dirty="0" err="1"/>
              <a:t>No</a:t>
            </a:r>
            <a:r>
              <a:rPr lang="de-DE" altLang="de-DE" dirty="0"/>
              <a:t> </a:t>
            </a:r>
            <a:r>
              <a:rPr lang="de-DE" altLang="de-DE" dirty="0" err="1"/>
              <a:t>pain</a:t>
            </a:r>
            <a:r>
              <a:rPr lang="de-DE" altLang="de-DE" dirty="0"/>
              <a:t> &gt;&gt; </a:t>
            </a:r>
            <a:r>
              <a:rPr lang="de-DE" altLang="de-DE" dirty="0" err="1"/>
              <a:t>more</a:t>
            </a:r>
            <a:r>
              <a:rPr lang="de-DE" altLang="de-DE" dirty="0"/>
              <a:t> reliable </a:t>
            </a:r>
            <a:r>
              <a:rPr lang="de-DE" altLang="de-DE" dirty="0" err="1"/>
              <a:t>pressure</a:t>
            </a:r>
            <a:endParaRPr lang="de-DE" altLang="de-DE" dirty="0"/>
          </a:p>
          <a:p>
            <a:pPr eaLnBrk="1" hangingPunct="1"/>
            <a:r>
              <a:rPr lang="de-DE" altLang="de-DE" dirty="0" err="1"/>
              <a:t>No</a:t>
            </a:r>
            <a:r>
              <a:rPr lang="de-DE" altLang="de-DE" dirty="0"/>
              <a:t> </a:t>
            </a:r>
            <a:r>
              <a:rPr lang="de-DE" altLang="de-DE" dirty="0" err="1"/>
              <a:t>trauma</a:t>
            </a:r>
            <a:r>
              <a:rPr lang="de-DE" altLang="de-DE" dirty="0"/>
              <a:t> (</a:t>
            </a:r>
            <a:r>
              <a:rPr lang="de-DE" altLang="de-DE" dirty="0" err="1"/>
              <a:t>repeated</a:t>
            </a:r>
            <a:r>
              <a:rPr lang="de-DE" altLang="de-DE" dirty="0"/>
              <a:t> LP </a:t>
            </a:r>
            <a:r>
              <a:rPr lang="de-DE" altLang="de-DE" dirty="0" err="1"/>
              <a:t>likely</a:t>
            </a:r>
            <a:r>
              <a:rPr lang="de-DE" altLang="de-DE" dirty="0"/>
              <a:t>!)</a:t>
            </a:r>
          </a:p>
          <a:p>
            <a:pPr eaLnBrk="1" hangingPunct="1"/>
            <a:r>
              <a:rPr lang="de-DE" altLang="de-DE" dirty="0"/>
              <a:t>Higher </a:t>
            </a:r>
            <a:r>
              <a:rPr lang="de-DE" altLang="de-DE" dirty="0" err="1"/>
              <a:t>success</a:t>
            </a:r>
            <a:r>
              <a:rPr lang="de-DE" altLang="de-DE" dirty="0"/>
              <a:t> rate!!</a:t>
            </a:r>
          </a:p>
          <a:p>
            <a:pPr eaLnBrk="1" hangingPunct="1"/>
            <a:r>
              <a:rPr lang="de-DE" altLang="de-DE" dirty="0" err="1"/>
              <a:t>Comparability</a:t>
            </a:r>
            <a:r>
              <a:rPr lang="de-DE" altLang="de-DE" dirty="0"/>
              <a:t> </a:t>
            </a:r>
            <a:r>
              <a:rPr lang="de-DE" altLang="de-DE" dirty="0" err="1"/>
              <a:t>better</a:t>
            </a:r>
            <a:r>
              <a:rPr lang="de-DE" altLang="de-DE" dirty="0"/>
              <a:t> </a:t>
            </a:r>
            <a:r>
              <a:rPr lang="de-DE" altLang="de-DE" dirty="0" err="1"/>
              <a:t>if</a:t>
            </a:r>
            <a:r>
              <a:rPr lang="de-DE" altLang="de-DE" dirty="0"/>
              <a:t> </a:t>
            </a:r>
            <a:r>
              <a:rPr lang="de-DE" altLang="de-DE" dirty="0" err="1"/>
              <a:t>always</a:t>
            </a:r>
            <a:r>
              <a:rPr lang="de-DE" altLang="de-DE" dirty="0"/>
              <a:t> same PSA </a:t>
            </a:r>
            <a:r>
              <a:rPr lang="de-DE" altLang="de-DE" dirty="0" err="1"/>
              <a:t>regime</a:t>
            </a:r>
            <a:r>
              <a:rPr lang="de-DE" altLang="de-DE" dirty="0"/>
              <a:t> </a:t>
            </a:r>
            <a:r>
              <a:rPr lang="de-DE" altLang="de-DE" dirty="0" err="1"/>
              <a:t>used</a:t>
            </a:r>
            <a:endParaRPr lang="de-DE" altLang="de-DE" dirty="0"/>
          </a:p>
        </p:txBody>
      </p:sp>
      <p:sp>
        <p:nvSpPr>
          <p:cNvPr id="4" name="Rectangle 6">
            <a:extLst>
              <a:ext uri="{FF2B5EF4-FFF2-40B4-BE49-F238E27FC236}">
                <a16:creationId xmlns:a16="http://schemas.microsoft.com/office/drawing/2014/main" id="{890C0CFE-F03C-4D62-9416-6F3FF54A86D7}"/>
              </a:ext>
            </a:extLst>
          </p:cNvPr>
          <p:cNvSpPr>
            <a:spLocks noChangeArrowheads="1"/>
          </p:cNvSpPr>
          <p:nvPr/>
        </p:nvSpPr>
        <p:spPr bwMode="auto">
          <a:xfrm>
            <a:off x="179388" y="6375400"/>
            <a:ext cx="473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t>Tibussek et al. </a:t>
            </a:r>
            <a:r>
              <a:rPr lang="de-DE" altLang="de-DE" dirty="0" err="1"/>
              <a:t>Klin</a:t>
            </a:r>
            <a:r>
              <a:rPr lang="de-DE" altLang="de-DE" dirty="0"/>
              <a:t> </a:t>
            </a:r>
            <a:r>
              <a:rPr lang="de-DE" altLang="de-DE" dirty="0" err="1"/>
              <a:t>Padiatr</a:t>
            </a:r>
            <a:r>
              <a:rPr lang="de-DE" altLang="de-DE" dirty="0"/>
              <a:t> 2012; 224: 40–42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1DA73-F9FF-489A-ACFC-A41852ADA469}"/>
              </a:ext>
            </a:extLst>
          </p:cNvPr>
          <p:cNvSpPr>
            <a:spLocks noGrp="1"/>
          </p:cNvSpPr>
          <p:nvPr>
            <p:ph type="title"/>
          </p:nvPr>
        </p:nvSpPr>
        <p:spPr/>
        <p:txBody>
          <a:bodyPr/>
          <a:lstStyle/>
          <a:p>
            <a:r>
              <a:rPr lang="de-DE" dirty="0"/>
              <a:t>Back </a:t>
            </a:r>
            <a:r>
              <a:rPr lang="de-DE" dirty="0" err="1"/>
              <a:t>to</a:t>
            </a:r>
            <a:r>
              <a:rPr lang="de-DE" dirty="0"/>
              <a:t> the </a:t>
            </a:r>
            <a:r>
              <a:rPr lang="de-DE" dirty="0" err="1"/>
              <a:t>case</a:t>
            </a:r>
            <a:r>
              <a:rPr lang="de-DE" dirty="0"/>
              <a:t> </a:t>
            </a:r>
            <a:r>
              <a:rPr lang="de-DE" dirty="0" err="1"/>
              <a:t>questions</a:t>
            </a:r>
            <a:r>
              <a:rPr lang="de-DE" dirty="0"/>
              <a:t>:</a:t>
            </a:r>
            <a:endParaRPr lang="en-CA" dirty="0"/>
          </a:p>
        </p:txBody>
      </p:sp>
      <p:sp>
        <p:nvSpPr>
          <p:cNvPr id="3" name="Inhaltsplatzhalter 2">
            <a:extLst>
              <a:ext uri="{FF2B5EF4-FFF2-40B4-BE49-F238E27FC236}">
                <a16:creationId xmlns:a16="http://schemas.microsoft.com/office/drawing/2014/main" id="{703D7994-954B-4B12-BD3A-CD80C3215327}"/>
              </a:ext>
            </a:extLst>
          </p:cNvPr>
          <p:cNvSpPr>
            <a:spLocks noGrp="1"/>
          </p:cNvSpPr>
          <p:nvPr>
            <p:ph idx="1"/>
          </p:nvPr>
        </p:nvSpPr>
        <p:spPr/>
        <p:txBody>
          <a:bodyPr/>
          <a:lstStyle/>
          <a:p>
            <a:pPr marL="514350" indent="-514350">
              <a:buAutoNum type="arabicParenR"/>
            </a:pPr>
            <a:r>
              <a:rPr lang="en-CA" dirty="0"/>
              <a:t>Does this patient fulfill PTCS criteria?</a:t>
            </a:r>
            <a:br>
              <a:rPr lang="en-CA" dirty="0"/>
            </a:br>
            <a:r>
              <a:rPr lang="en-CA" dirty="0"/>
              <a:t>Well, actually yes, but…</a:t>
            </a:r>
          </a:p>
          <a:p>
            <a:pPr marL="514350" indent="-514350">
              <a:buAutoNum type="arabicParenR"/>
            </a:pPr>
            <a:r>
              <a:rPr lang="en-CA" dirty="0"/>
              <a:t>Any comments on LP without PSA in a 7 years old?</a:t>
            </a:r>
            <a:br>
              <a:rPr lang="en-CA" dirty="0"/>
            </a:br>
            <a:r>
              <a:rPr lang="en-CA" dirty="0"/>
              <a:t>Yes, see above, </a:t>
            </a:r>
          </a:p>
          <a:p>
            <a:pPr marL="0" indent="0">
              <a:buNone/>
            </a:pPr>
            <a:endParaRPr lang="en-CA" dirty="0"/>
          </a:p>
          <a:p>
            <a:pPr marL="0" indent="0">
              <a:buNone/>
            </a:pPr>
            <a:r>
              <a:rPr lang="en-CA" dirty="0"/>
              <a:t>	in addition, …</a:t>
            </a:r>
          </a:p>
          <a:p>
            <a:endParaRPr lang="en-CA" dirty="0"/>
          </a:p>
        </p:txBody>
      </p:sp>
    </p:spTree>
    <p:extLst>
      <p:ext uri="{BB962C8B-B14F-4D97-AF65-F5344CB8AC3E}">
        <p14:creationId xmlns:p14="http://schemas.microsoft.com/office/powerpoint/2010/main" val="212371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1136826A-FF9E-4ACA-BF29-8DB67825F851}"/>
              </a:ext>
            </a:extLst>
          </p:cNvPr>
          <p:cNvSpPr>
            <a:spLocks noGrp="1"/>
          </p:cNvSpPr>
          <p:nvPr>
            <p:ph type="title"/>
          </p:nvPr>
        </p:nvSpPr>
        <p:spPr>
          <a:xfrm>
            <a:off x="603504" y="1409700"/>
            <a:ext cx="3114675" cy="2809875"/>
          </a:xfrm>
        </p:spPr>
        <p:txBody>
          <a:bodyPr vert="horz" lIns="91440" tIns="45720" rIns="91440" bIns="45720" rtlCol="0" anchor="b">
            <a:normAutofit fontScale="90000"/>
          </a:bodyPr>
          <a:lstStyle/>
          <a:p>
            <a:pPr algn="l" eaLnBrk="1" hangingPunct="1">
              <a:lnSpc>
                <a:spcPct val="90000"/>
              </a:lnSpc>
            </a:pPr>
            <a:r>
              <a:rPr lang="en-CA" sz="4700" kern="1200" noProof="0" dirty="0">
                <a:solidFill>
                  <a:schemeClr val="bg1">
                    <a:lumMod val="85000"/>
                    <a:lumOff val="15000"/>
                  </a:schemeClr>
                </a:solidFill>
                <a:latin typeface="+mj-lt"/>
                <a:ea typeface="+mj-ea"/>
                <a:cs typeface="+mj-cs"/>
              </a:rPr>
              <a:t>These slides will be available online!</a:t>
            </a:r>
          </a:p>
        </p:txBody>
      </p:sp>
      <p:sp>
        <p:nvSpPr>
          <p:cNvPr id="5" name="Textplatzhalter 4">
            <a:extLst>
              <a:ext uri="{FF2B5EF4-FFF2-40B4-BE49-F238E27FC236}">
                <a16:creationId xmlns:a16="http://schemas.microsoft.com/office/drawing/2014/main" id="{77EB051C-7580-4CB5-9FAC-E5A45DB1DD60}"/>
              </a:ext>
            </a:extLst>
          </p:cNvPr>
          <p:cNvSpPr>
            <a:spLocks noGrp="1"/>
          </p:cNvSpPr>
          <p:nvPr>
            <p:ph type="body" idx="1"/>
          </p:nvPr>
        </p:nvSpPr>
        <p:spPr>
          <a:xfrm>
            <a:off x="4673517" y="5517232"/>
            <a:ext cx="3824480" cy="928494"/>
          </a:xfrm>
          <a:solidFill>
            <a:schemeClr val="tx1"/>
          </a:solidFill>
        </p:spPr>
        <p:txBody>
          <a:bodyPr vert="horz" lIns="91440" tIns="45720" rIns="91440" bIns="45720" rtlCol="0" anchor="t">
            <a:noAutofit/>
          </a:bodyPr>
          <a:lstStyle/>
          <a:p>
            <a:pPr eaLnBrk="1" hangingPunct="1">
              <a:lnSpc>
                <a:spcPct val="90000"/>
              </a:lnSpc>
              <a:spcBef>
                <a:spcPts val="1000"/>
              </a:spcBef>
            </a:pPr>
            <a:r>
              <a:rPr lang="en-CA" sz="2800" kern="1200" noProof="0" dirty="0">
                <a:solidFill>
                  <a:schemeClr val="bg1">
                    <a:lumMod val="85000"/>
                    <a:lumOff val="15000"/>
                  </a:schemeClr>
                </a:solidFill>
                <a:latin typeface="+mn-lt"/>
                <a:ea typeface="+mn-ea"/>
                <a:cs typeface="+mn-cs"/>
              </a:rPr>
              <a:t>http://pseudotumor.info</a:t>
            </a:r>
          </a:p>
        </p:txBody>
      </p:sp>
      <p:pic>
        <p:nvPicPr>
          <p:cNvPr id="6" name="Grafik 5" descr="Ein Bild, das schwarz, Zeichnung, weiß enthält.&#10;&#10;Automatisch generierte Beschreibung">
            <a:extLst>
              <a:ext uri="{FF2B5EF4-FFF2-40B4-BE49-F238E27FC236}">
                <a16:creationId xmlns:a16="http://schemas.microsoft.com/office/drawing/2014/main" id="{5B0CC39D-2A6E-40F8-AF97-504041023218}"/>
              </a:ext>
            </a:extLst>
          </p:cNvPr>
          <p:cNvPicPr>
            <a:picLocks noChangeAspect="1"/>
          </p:cNvPicPr>
          <p:nvPr/>
        </p:nvPicPr>
        <p:blipFill>
          <a:blip r:embed="rId2"/>
          <a:stretch>
            <a:fillRect/>
          </a:stretch>
        </p:blipFill>
        <p:spPr>
          <a:xfrm>
            <a:off x="5121620" y="1920541"/>
            <a:ext cx="3336580" cy="3264567"/>
          </a:xfrm>
          <a:prstGeom prst="rect">
            <a:avLst/>
          </a:prstGeom>
        </p:spPr>
      </p:pic>
    </p:spTree>
    <p:extLst>
      <p:ext uri="{BB962C8B-B14F-4D97-AF65-F5344CB8AC3E}">
        <p14:creationId xmlns:p14="http://schemas.microsoft.com/office/powerpoint/2010/main" val="5928016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57808"/>
            <a:ext cx="8579296" cy="1143000"/>
          </a:xfrm>
        </p:spPr>
        <p:txBody>
          <a:bodyPr/>
          <a:lstStyle/>
          <a:p>
            <a:r>
              <a:rPr lang="en-US" sz="2800" dirty="0"/>
              <a:t>Lumbar Puncture Opening Pressure Is </a:t>
            </a:r>
            <a:r>
              <a:rPr lang="en-US" sz="2800" b="1" dirty="0"/>
              <a:t>Not</a:t>
            </a:r>
            <a:r>
              <a:rPr lang="en-US" sz="2800" dirty="0"/>
              <a:t> a Reliable Measure of Intracranial </a:t>
            </a:r>
            <a:r>
              <a:rPr lang="de-DE" sz="2800" dirty="0" err="1"/>
              <a:t>Pressure</a:t>
            </a:r>
            <a:r>
              <a:rPr lang="de-DE" sz="2800" dirty="0"/>
              <a:t> in Children. N=12</a:t>
            </a:r>
            <a:br>
              <a:rPr lang="de-DE" sz="2800" dirty="0"/>
            </a:br>
            <a:endParaRPr lang="de-DE" sz="2800" dirty="0"/>
          </a:p>
        </p:txBody>
      </p:sp>
      <p:sp>
        <p:nvSpPr>
          <p:cNvPr id="4" name="Rechteck 3">
            <a:extLst>
              <a:ext uri="{FF2B5EF4-FFF2-40B4-BE49-F238E27FC236}">
                <a16:creationId xmlns:a16="http://schemas.microsoft.com/office/drawing/2014/main" id="{554A6A73-8F2C-4FA3-BDFF-95F894A3484F}"/>
              </a:ext>
            </a:extLst>
          </p:cNvPr>
          <p:cNvSpPr/>
          <p:nvPr/>
        </p:nvSpPr>
        <p:spPr>
          <a:xfrm>
            <a:off x="179512" y="6308725"/>
            <a:ext cx="6635080" cy="369332"/>
          </a:xfrm>
          <a:prstGeom prst="rect">
            <a:avLst/>
          </a:prstGeom>
        </p:spPr>
        <p:txBody>
          <a:bodyPr wrap="square">
            <a:spAutoFit/>
          </a:bodyPr>
          <a:lstStyle/>
          <a:p>
            <a:r>
              <a:rPr lang="de-DE" dirty="0"/>
              <a:t>Journal </a:t>
            </a:r>
            <a:r>
              <a:rPr lang="de-DE" dirty="0" err="1"/>
              <a:t>of</a:t>
            </a:r>
            <a:r>
              <a:rPr lang="de-DE" dirty="0"/>
              <a:t> Child </a:t>
            </a:r>
            <a:r>
              <a:rPr lang="de-DE" dirty="0" err="1"/>
              <a:t>Neurology</a:t>
            </a:r>
            <a:r>
              <a:rPr lang="de-DE" dirty="0"/>
              <a:t> 2015, Vol. 30(2) 170-173.</a:t>
            </a:r>
          </a:p>
        </p:txBody>
      </p:sp>
      <p:pic>
        <p:nvPicPr>
          <p:cNvPr id="5" name="Grafik 4">
            <a:extLst>
              <a:ext uri="{FF2B5EF4-FFF2-40B4-BE49-F238E27FC236}">
                <a16:creationId xmlns:a16="http://schemas.microsoft.com/office/drawing/2014/main" id="{BD947219-93F9-4A22-A5CA-6B7EB873D077}"/>
              </a:ext>
            </a:extLst>
          </p:cNvPr>
          <p:cNvPicPr>
            <a:picLocks noChangeAspect="1"/>
          </p:cNvPicPr>
          <p:nvPr/>
        </p:nvPicPr>
        <p:blipFill>
          <a:blip r:embed="rId3"/>
          <a:stretch>
            <a:fillRect/>
          </a:stretch>
        </p:blipFill>
        <p:spPr>
          <a:xfrm>
            <a:off x="1691680" y="1600199"/>
            <a:ext cx="5400600" cy="4707419"/>
          </a:xfrm>
          <a:prstGeom prst="rect">
            <a:avLst/>
          </a:prstGeom>
        </p:spPr>
      </p:pic>
    </p:spTree>
    <p:extLst>
      <p:ext uri="{BB962C8B-B14F-4D97-AF65-F5344CB8AC3E}">
        <p14:creationId xmlns:p14="http://schemas.microsoft.com/office/powerpoint/2010/main" val="3306305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57808"/>
            <a:ext cx="8579296" cy="1143000"/>
          </a:xfrm>
        </p:spPr>
        <p:txBody>
          <a:bodyPr/>
          <a:lstStyle/>
          <a:p>
            <a:r>
              <a:rPr lang="en-US" sz="2800" dirty="0"/>
              <a:t>Lumbar Puncture Opening Pressure Is </a:t>
            </a:r>
            <a:r>
              <a:rPr lang="en-US" sz="2800" b="1" dirty="0"/>
              <a:t>Not</a:t>
            </a:r>
            <a:r>
              <a:rPr lang="en-US" sz="2800" dirty="0"/>
              <a:t> a Reliable Measure of Intracranial </a:t>
            </a:r>
            <a:r>
              <a:rPr lang="de-DE" sz="2800" dirty="0" err="1"/>
              <a:t>Pressure</a:t>
            </a:r>
            <a:r>
              <a:rPr lang="de-DE" sz="2800" dirty="0"/>
              <a:t> in Children. N=12</a:t>
            </a:r>
            <a:br>
              <a:rPr lang="de-DE" sz="2800" dirty="0"/>
            </a:br>
            <a:endParaRPr lang="de-DE" sz="2800" dirty="0"/>
          </a:p>
        </p:txBody>
      </p:sp>
      <p:sp>
        <p:nvSpPr>
          <p:cNvPr id="4" name="Rechteck 3">
            <a:extLst>
              <a:ext uri="{FF2B5EF4-FFF2-40B4-BE49-F238E27FC236}">
                <a16:creationId xmlns:a16="http://schemas.microsoft.com/office/drawing/2014/main" id="{554A6A73-8F2C-4FA3-BDFF-95F894A3484F}"/>
              </a:ext>
            </a:extLst>
          </p:cNvPr>
          <p:cNvSpPr/>
          <p:nvPr/>
        </p:nvSpPr>
        <p:spPr>
          <a:xfrm>
            <a:off x="179512" y="6308725"/>
            <a:ext cx="6635080" cy="369332"/>
          </a:xfrm>
          <a:prstGeom prst="rect">
            <a:avLst/>
          </a:prstGeom>
        </p:spPr>
        <p:txBody>
          <a:bodyPr wrap="square">
            <a:spAutoFit/>
          </a:bodyPr>
          <a:lstStyle/>
          <a:p>
            <a:r>
              <a:rPr lang="de-DE" dirty="0"/>
              <a:t>Journal </a:t>
            </a:r>
            <a:r>
              <a:rPr lang="de-DE" dirty="0" err="1"/>
              <a:t>of</a:t>
            </a:r>
            <a:r>
              <a:rPr lang="de-DE" dirty="0"/>
              <a:t> Child </a:t>
            </a:r>
            <a:r>
              <a:rPr lang="de-DE" dirty="0" err="1"/>
              <a:t>Neurology</a:t>
            </a:r>
            <a:r>
              <a:rPr lang="de-DE" dirty="0"/>
              <a:t> 2015, Vol. 30(2) 170-173.</a:t>
            </a:r>
          </a:p>
        </p:txBody>
      </p:sp>
      <p:pic>
        <p:nvPicPr>
          <p:cNvPr id="5" name="Grafik 4">
            <a:extLst>
              <a:ext uri="{FF2B5EF4-FFF2-40B4-BE49-F238E27FC236}">
                <a16:creationId xmlns:a16="http://schemas.microsoft.com/office/drawing/2014/main" id="{BD947219-93F9-4A22-A5CA-6B7EB873D077}"/>
              </a:ext>
            </a:extLst>
          </p:cNvPr>
          <p:cNvPicPr>
            <a:picLocks noChangeAspect="1"/>
          </p:cNvPicPr>
          <p:nvPr/>
        </p:nvPicPr>
        <p:blipFill>
          <a:blip r:embed="rId3"/>
          <a:stretch>
            <a:fillRect/>
          </a:stretch>
        </p:blipFill>
        <p:spPr>
          <a:xfrm>
            <a:off x="1691680" y="1600199"/>
            <a:ext cx="5400600" cy="4707419"/>
          </a:xfrm>
          <a:prstGeom prst="rect">
            <a:avLst/>
          </a:prstGeom>
        </p:spPr>
      </p:pic>
      <p:sp>
        <p:nvSpPr>
          <p:cNvPr id="3" name="Inhaltsplatzhalter 2"/>
          <p:cNvSpPr>
            <a:spLocks noGrp="1"/>
          </p:cNvSpPr>
          <p:nvPr>
            <p:ph idx="1"/>
          </p:nvPr>
        </p:nvSpPr>
        <p:spPr>
          <a:xfrm>
            <a:off x="488167" y="2636912"/>
            <a:ext cx="8229600" cy="2808312"/>
          </a:xfrm>
          <a:solidFill>
            <a:schemeClr val="bg1"/>
          </a:solidFill>
        </p:spPr>
        <p:txBody>
          <a:bodyPr/>
          <a:lstStyle/>
          <a:p>
            <a:pPr marL="0" indent="0" algn="just">
              <a:buNone/>
            </a:pPr>
            <a:r>
              <a:rPr lang="de-DE" dirty="0"/>
              <a:t>„</a:t>
            </a:r>
            <a:r>
              <a:rPr lang="de-DE" dirty="0" err="1"/>
              <a:t>Lumbar</a:t>
            </a:r>
            <a:r>
              <a:rPr lang="de-DE" dirty="0"/>
              <a:t> </a:t>
            </a:r>
            <a:r>
              <a:rPr lang="de-DE" dirty="0" err="1"/>
              <a:t>puncture</a:t>
            </a:r>
            <a:r>
              <a:rPr lang="de-DE" dirty="0"/>
              <a:t> </a:t>
            </a:r>
            <a:r>
              <a:rPr lang="de-DE" dirty="0" err="1"/>
              <a:t>therefore</a:t>
            </a:r>
            <a:r>
              <a:rPr lang="de-DE" dirty="0"/>
              <a:t> </a:t>
            </a:r>
            <a:r>
              <a:rPr lang="de-DE" dirty="0" err="1"/>
              <a:t>significantly</a:t>
            </a:r>
            <a:r>
              <a:rPr lang="de-DE" dirty="0"/>
              <a:t> </a:t>
            </a:r>
            <a:r>
              <a:rPr lang="en-US" b="1" dirty="0"/>
              <a:t>overestimates</a:t>
            </a:r>
            <a:r>
              <a:rPr lang="en-US" dirty="0"/>
              <a:t> the intracranial pressure in children.”</a:t>
            </a:r>
          </a:p>
          <a:p>
            <a:pPr marL="0" indent="0" algn="just">
              <a:buNone/>
            </a:pPr>
            <a:r>
              <a:rPr lang="en-US" dirty="0"/>
              <a:t>These patients were referred for VP shunt!</a:t>
            </a:r>
            <a:endParaRPr lang="de-DE" dirty="0"/>
          </a:p>
        </p:txBody>
      </p:sp>
    </p:spTree>
    <p:extLst>
      <p:ext uri="{BB962C8B-B14F-4D97-AF65-F5344CB8AC3E}">
        <p14:creationId xmlns:p14="http://schemas.microsoft.com/office/powerpoint/2010/main" val="33668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2B595D96-9C93-4DB6-9CE6-A5EF31D7D2D5}"/>
              </a:ext>
            </a:extLst>
          </p:cNvPr>
          <p:cNvSpPr>
            <a:spLocks noGrp="1" noChangeArrowheads="1"/>
          </p:cNvSpPr>
          <p:nvPr>
            <p:ph type="title"/>
          </p:nvPr>
        </p:nvSpPr>
        <p:spPr/>
        <p:txBody>
          <a:bodyPr/>
          <a:lstStyle/>
          <a:p>
            <a:pPr eaLnBrk="1" hangingPunct="1"/>
            <a:r>
              <a:rPr lang="en-CA" altLang="de-DE" dirty="0"/>
              <a:t>Case 1: Back from ophthalmology tertiary center…</a:t>
            </a:r>
          </a:p>
        </p:txBody>
      </p:sp>
      <p:sp>
        <p:nvSpPr>
          <p:cNvPr id="234502" name="Rectangle 6">
            <a:extLst>
              <a:ext uri="{FF2B5EF4-FFF2-40B4-BE49-F238E27FC236}">
                <a16:creationId xmlns:a16="http://schemas.microsoft.com/office/drawing/2014/main" id="{12386CEB-2923-44A3-BE8C-5F71264E543E}"/>
              </a:ext>
            </a:extLst>
          </p:cNvPr>
          <p:cNvSpPr>
            <a:spLocks noGrp="1" noChangeArrowheads="1"/>
          </p:cNvSpPr>
          <p:nvPr>
            <p:ph type="body" sz="half" idx="2"/>
          </p:nvPr>
        </p:nvSpPr>
        <p:spPr>
          <a:xfrm>
            <a:off x="611188" y="1711325"/>
            <a:ext cx="8075612" cy="3086100"/>
          </a:xfrm>
        </p:spPr>
        <p:txBody>
          <a:bodyPr/>
          <a:lstStyle/>
          <a:p>
            <a:pPr eaLnBrk="1" hangingPunct="1"/>
            <a:r>
              <a:rPr lang="en-CA" altLang="de-DE" sz="2800" dirty="0"/>
              <a:t>8 months after primary PTCS diagnosis:</a:t>
            </a:r>
          </a:p>
          <a:p>
            <a:pPr lvl="1" eaLnBrk="1" hangingPunct="1"/>
            <a:r>
              <a:rPr lang="en-CA" altLang="de-DE" sz="2400" dirty="0"/>
              <a:t>„The eye doctor now questions the diagnosis of PTCS. Ultrasound suggest drusen.“ </a:t>
            </a:r>
          </a:p>
          <a:p>
            <a:pPr lvl="1" eaLnBrk="1" hangingPunct="1"/>
            <a:r>
              <a:rPr lang="en-CA" altLang="de-DE" sz="2800" dirty="0"/>
              <a:t>Fluorescence confirmed it!!</a:t>
            </a:r>
          </a:p>
          <a:p>
            <a:pPr eaLnBrk="1" hangingPunct="1"/>
            <a:r>
              <a:rPr lang="en-CA" altLang="de-DE" dirty="0"/>
              <a:t>This child did NOT have PTCS!</a:t>
            </a:r>
          </a:p>
          <a:p>
            <a:pPr eaLnBrk="1" hangingPunct="1"/>
            <a:r>
              <a:rPr lang="en-CA" altLang="de-DE" sz="2800" dirty="0"/>
              <a:t>Was scheduled for surgery already!</a:t>
            </a:r>
          </a:p>
          <a:p>
            <a:pPr eaLnBrk="1" hangingPunct="1"/>
            <a:r>
              <a:rPr lang="en-CA" altLang="de-DE" sz="2800" dirty="0"/>
              <a:t>What would have been indication for surgery anyway?</a:t>
            </a:r>
          </a:p>
        </p:txBody>
      </p:sp>
      <p:sp>
        <p:nvSpPr>
          <p:cNvPr id="234503" name="Rectangle 7">
            <a:extLst>
              <a:ext uri="{FF2B5EF4-FFF2-40B4-BE49-F238E27FC236}">
                <a16:creationId xmlns:a16="http://schemas.microsoft.com/office/drawing/2014/main" id="{55133F80-7B7F-481C-9F76-EF2EC688F994}"/>
              </a:ext>
            </a:extLst>
          </p:cNvPr>
          <p:cNvSpPr>
            <a:spLocks noChangeArrowheads="1"/>
          </p:cNvSpPr>
          <p:nvPr/>
        </p:nvSpPr>
        <p:spPr bwMode="auto">
          <a:xfrm>
            <a:off x="333375" y="6182534"/>
            <a:ext cx="8353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CA" altLang="de-DE" sz="1800" dirty="0"/>
              <a:t>Capo et al. Optic nerve abnormalities in children: A practical Approach. J AAPOS 2011;15:281-290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5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5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45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45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5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45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BE6F725-F2AB-478F-9A4B-621066043D10}"/>
              </a:ext>
            </a:extLst>
          </p:cNvPr>
          <p:cNvSpPr>
            <a:spLocks noGrp="1"/>
          </p:cNvSpPr>
          <p:nvPr>
            <p:ph type="title"/>
          </p:nvPr>
        </p:nvSpPr>
        <p:spPr>
          <a:xfrm>
            <a:off x="457200" y="274638"/>
            <a:ext cx="8435280" cy="994122"/>
          </a:xfrm>
        </p:spPr>
        <p:txBody>
          <a:bodyPr/>
          <a:lstStyle/>
          <a:p>
            <a:r>
              <a:rPr lang="de-DE" dirty="0" err="1"/>
              <a:t>Optic</a:t>
            </a:r>
            <a:r>
              <a:rPr lang="de-DE" dirty="0"/>
              <a:t> </a:t>
            </a:r>
            <a:r>
              <a:rPr lang="de-DE" dirty="0" err="1"/>
              <a:t>drusen</a:t>
            </a:r>
            <a:r>
              <a:rPr lang="de-DE" dirty="0"/>
              <a:t>: </a:t>
            </a:r>
            <a:r>
              <a:rPr lang="de-DE" dirty="0" err="1"/>
              <a:t>Prevalence</a:t>
            </a:r>
            <a:r>
              <a:rPr lang="de-DE" dirty="0"/>
              <a:t> 0.4%</a:t>
            </a:r>
          </a:p>
        </p:txBody>
      </p:sp>
      <p:pic>
        <p:nvPicPr>
          <p:cNvPr id="4" name="Inhaltsplatzhalter 3">
            <a:extLst>
              <a:ext uri="{FF2B5EF4-FFF2-40B4-BE49-F238E27FC236}">
                <a16:creationId xmlns:a16="http://schemas.microsoft.com/office/drawing/2014/main" id="{57345156-EEFB-4F42-9CF1-9208DABB4D3C}"/>
              </a:ext>
            </a:extLst>
          </p:cNvPr>
          <p:cNvPicPr>
            <a:picLocks noGrp="1" noChangeAspect="1"/>
          </p:cNvPicPr>
          <p:nvPr>
            <p:ph idx="1"/>
          </p:nvPr>
        </p:nvPicPr>
        <p:blipFill>
          <a:blip r:embed="rId3"/>
          <a:stretch>
            <a:fillRect/>
          </a:stretch>
        </p:blipFill>
        <p:spPr>
          <a:xfrm>
            <a:off x="1763688" y="1335791"/>
            <a:ext cx="6048672" cy="4717794"/>
          </a:xfrm>
          <a:prstGeom prst="rect">
            <a:avLst/>
          </a:prstGeom>
        </p:spPr>
      </p:pic>
      <p:sp>
        <p:nvSpPr>
          <p:cNvPr id="5" name="Rechteck 4">
            <a:extLst>
              <a:ext uri="{FF2B5EF4-FFF2-40B4-BE49-F238E27FC236}">
                <a16:creationId xmlns:a16="http://schemas.microsoft.com/office/drawing/2014/main" id="{FA78E564-CE74-4C20-9F2D-B1DD2D17796E}"/>
              </a:ext>
            </a:extLst>
          </p:cNvPr>
          <p:cNvSpPr/>
          <p:nvPr/>
        </p:nvSpPr>
        <p:spPr>
          <a:xfrm>
            <a:off x="179512" y="6034841"/>
            <a:ext cx="8856984" cy="646331"/>
          </a:xfrm>
          <a:prstGeom prst="rect">
            <a:avLst/>
          </a:prstGeom>
        </p:spPr>
        <p:txBody>
          <a:bodyPr wrap="square">
            <a:spAutoFit/>
          </a:bodyPr>
          <a:lstStyle/>
          <a:p>
            <a:r>
              <a:rPr lang="en-US" dirty="0">
                <a:solidFill>
                  <a:srgbClr val="333333"/>
                </a:solidFill>
                <a:latin typeface="&amp;quot"/>
              </a:rPr>
              <a:t>Chang et al. Survey of Ophthalmology , 2016;61;6 :745 – 758</a:t>
            </a:r>
          </a:p>
          <a:p>
            <a:r>
              <a:rPr lang="en-US" dirty="0">
                <a:solidFill>
                  <a:srgbClr val="333333"/>
                </a:solidFill>
                <a:latin typeface="&amp;quot"/>
              </a:rPr>
              <a:t>Palmer et al:  https://doi.org/10.1080/01658107.2018.1444060</a:t>
            </a:r>
            <a:endParaRPr lang="en-US" b="0" i="0" u="none" strike="noStrike" dirty="0">
              <a:solidFill>
                <a:srgbClr val="333333"/>
              </a:solidFill>
              <a:effectLst/>
              <a:latin typeface="&amp;quot"/>
            </a:endParaRPr>
          </a:p>
        </p:txBody>
      </p:sp>
    </p:spTree>
    <p:extLst>
      <p:ext uri="{BB962C8B-B14F-4D97-AF65-F5344CB8AC3E}">
        <p14:creationId xmlns:p14="http://schemas.microsoft.com/office/powerpoint/2010/main" val="3985648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B8893EE-FB1C-4F2E-8830-20FF42324421}"/>
              </a:ext>
            </a:extLst>
          </p:cNvPr>
          <p:cNvSpPr>
            <a:spLocks noGrp="1"/>
          </p:cNvSpPr>
          <p:nvPr>
            <p:ph type="title"/>
          </p:nvPr>
        </p:nvSpPr>
        <p:spPr/>
        <p:txBody>
          <a:bodyPr/>
          <a:lstStyle/>
          <a:p>
            <a:r>
              <a:rPr lang="de-DE" dirty="0" err="1"/>
              <a:t>Buried</a:t>
            </a:r>
            <a:r>
              <a:rPr lang="de-DE" dirty="0"/>
              <a:t> </a:t>
            </a:r>
            <a:r>
              <a:rPr lang="de-DE" dirty="0" err="1"/>
              <a:t>Optic</a:t>
            </a:r>
            <a:r>
              <a:rPr lang="de-DE" dirty="0"/>
              <a:t> Drusen</a:t>
            </a:r>
            <a:endParaRPr lang="en-CA" dirty="0"/>
          </a:p>
        </p:txBody>
      </p:sp>
      <p:pic>
        <p:nvPicPr>
          <p:cNvPr id="7" name="Inhaltsplatzhalter 6">
            <a:extLst>
              <a:ext uri="{FF2B5EF4-FFF2-40B4-BE49-F238E27FC236}">
                <a16:creationId xmlns:a16="http://schemas.microsoft.com/office/drawing/2014/main" id="{3C778AE7-C639-4803-AEDA-9DEF81E63145}"/>
              </a:ext>
            </a:extLst>
          </p:cNvPr>
          <p:cNvPicPr>
            <a:picLocks noGrp="1" noChangeAspect="1"/>
          </p:cNvPicPr>
          <p:nvPr>
            <p:ph idx="1"/>
          </p:nvPr>
        </p:nvPicPr>
        <p:blipFill>
          <a:blip r:embed="rId3"/>
          <a:stretch>
            <a:fillRect/>
          </a:stretch>
        </p:blipFill>
        <p:spPr>
          <a:xfrm>
            <a:off x="611560" y="2587277"/>
            <a:ext cx="7713620" cy="3650035"/>
          </a:xfrm>
          <a:prstGeom prst="rect">
            <a:avLst/>
          </a:prstGeom>
        </p:spPr>
      </p:pic>
      <p:sp>
        <p:nvSpPr>
          <p:cNvPr id="8" name="Rechteck 7">
            <a:extLst>
              <a:ext uri="{FF2B5EF4-FFF2-40B4-BE49-F238E27FC236}">
                <a16:creationId xmlns:a16="http://schemas.microsoft.com/office/drawing/2014/main" id="{88676963-D379-4F4F-91A1-F57257EDD8C4}"/>
              </a:ext>
            </a:extLst>
          </p:cNvPr>
          <p:cNvSpPr/>
          <p:nvPr/>
        </p:nvSpPr>
        <p:spPr>
          <a:xfrm>
            <a:off x="1043608" y="1417638"/>
            <a:ext cx="7416824" cy="954107"/>
          </a:xfrm>
          <a:prstGeom prst="rect">
            <a:avLst/>
          </a:prstGeom>
        </p:spPr>
        <p:txBody>
          <a:bodyPr wrap="square">
            <a:spAutoFit/>
          </a:bodyPr>
          <a:lstStyle/>
          <a:p>
            <a:r>
              <a:rPr lang="en-CA" sz="2800" dirty="0"/>
              <a:t>Autofluorescence 	Enhanced depth 					imaging (EDI) OCT</a:t>
            </a:r>
          </a:p>
        </p:txBody>
      </p:sp>
      <p:sp>
        <p:nvSpPr>
          <p:cNvPr id="9" name="Rechteck 8">
            <a:extLst>
              <a:ext uri="{FF2B5EF4-FFF2-40B4-BE49-F238E27FC236}">
                <a16:creationId xmlns:a16="http://schemas.microsoft.com/office/drawing/2014/main" id="{DEFAE6DB-F179-4017-9BC1-9300BCA3845D}"/>
              </a:ext>
            </a:extLst>
          </p:cNvPr>
          <p:cNvSpPr/>
          <p:nvPr/>
        </p:nvSpPr>
        <p:spPr>
          <a:xfrm>
            <a:off x="637974" y="6237312"/>
            <a:ext cx="6886353" cy="646331"/>
          </a:xfrm>
          <a:prstGeom prst="rect">
            <a:avLst/>
          </a:prstGeom>
        </p:spPr>
        <p:txBody>
          <a:bodyPr wrap="square">
            <a:spAutoFit/>
          </a:bodyPr>
          <a:lstStyle/>
          <a:p>
            <a:r>
              <a:rPr lang="en-CA" dirty="0">
                <a:solidFill>
                  <a:srgbClr val="333333"/>
                </a:solidFill>
                <a:latin typeface="&amp;quot"/>
              </a:rPr>
              <a:t>Palmer E et al. Optic Nerve Head Drusen: An Update </a:t>
            </a:r>
            <a:r>
              <a:rPr lang="en-CA" dirty="0"/>
              <a:t>https://doi.org/10.1080/01658107.2018.1444060</a:t>
            </a:r>
          </a:p>
        </p:txBody>
      </p:sp>
    </p:spTree>
    <p:extLst>
      <p:ext uri="{BB962C8B-B14F-4D97-AF65-F5344CB8AC3E}">
        <p14:creationId xmlns:p14="http://schemas.microsoft.com/office/powerpoint/2010/main" val="4111701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762E-DD5B-4BBD-B46B-E0C8477D6A56}"/>
              </a:ext>
            </a:extLst>
          </p:cNvPr>
          <p:cNvSpPr>
            <a:spLocks noGrp="1"/>
          </p:cNvSpPr>
          <p:nvPr>
            <p:ph type="title"/>
          </p:nvPr>
        </p:nvSpPr>
        <p:spPr/>
        <p:txBody>
          <a:bodyPr/>
          <a:lstStyle/>
          <a:p>
            <a:r>
              <a:rPr lang="de-DE" dirty="0"/>
              <a:t>Problems </a:t>
            </a:r>
            <a:r>
              <a:rPr lang="de-DE" dirty="0" err="1"/>
              <a:t>with</a:t>
            </a:r>
            <a:r>
              <a:rPr lang="de-DE" dirty="0"/>
              <a:t> </a:t>
            </a:r>
            <a:r>
              <a:rPr lang="de-DE" dirty="0" err="1"/>
              <a:t>Papilledema</a:t>
            </a:r>
            <a:endParaRPr lang="en-CA" dirty="0"/>
          </a:p>
        </p:txBody>
      </p:sp>
      <p:sp>
        <p:nvSpPr>
          <p:cNvPr id="3" name="Inhaltsplatzhalter 2">
            <a:extLst>
              <a:ext uri="{FF2B5EF4-FFF2-40B4-BE49-F238E27FC236}">
                <a16:creationId xmlns:a16="http://schemas.microsoft.com/office/drawing/2014/main" id="{3C81AC38-99E4-4C81-A36A-B6FB2140CD75}"/>
              </a:ext>
            </a:extLst>
          </p:cNvPr>
          <p:cNvSpPr>
            <a:spLocks noGrp="1"/>
          </p:cNvSpPr>
          <p:nvPr>
            <p:ph idx="1"/>
          </p:nvPr>
        </p:nvSpPr>
        <p:spPr>
          <a:xfrm>
            <a:off x="457200" y="1340768"/>
            <a:ext cx="8229600" cy="4525963"/>
          </a:xfrm>
        </p:spPr>
        <p:txBody>
          <a:bodyPr/>
          <a:lstStyle/>
          <a:p>
            <a:r>
              <a:rPr lang="en-CA" sz="2800" dirty="0"/>
              <a:t>Interobserver agreement on grading the severity of papilledema is </a:t>
            </a:r>
            <a:r>
              <a:rPr lang="en-CA" sz="2800" b="1" dirty="0"/>
              <a:t>poor</a:t>
            </a:r>
            <a:r>
              <a:rPr lang="en-CA" sz="2800" dirty="0"/>
              <a:t> among </a:t>
            </a:r>
            <a:r>
              <a:rPr lang="en-CA" sz="2800" b="1" dirty="0"/>
              <a:t>experts</a:t>
            </a:r>
          </a:p>
          <a:p>
            <a:r>
              <a:rPr lang="en-CA" sz="2800" dirty="0"/>
              <a:t>Distinguishing papilledema from pseudopapilledema can be </a:t>
            </a:r>
            <a:r>
              <a:rPr lang="en-CA" sz="2800" b="1" dirty="0"/>
              <a:t>difﬁcult</a:t>
            </a:r>
            <a:r>
              <a:rPr lang="en-CA" sz="2800" dirty="0"/>
              <a:t> (e.g. buried drusen, Pseudopapilledema </a:t>
            </a:r>
            <a:r>
              <a:rPr lang="en-CA" sz="2800" dirty="0" err="1"/>
              <a:t>hyperopica</a:t>
            </a:r>
            <a:r>
              <a:rPr lang="en-CA" sz="2800" dirty="0"/>
              <a:t>,…)</a:t>
            </a:r>
          </a:p>
          <a:p>
            <a:r>
              <a:rPr lang="en-CA" sz="2800" dirty="0"/>
              <a:t>The same patient can have optic drusen </a:t>
            </a:r>
            <a:r>
              <a:rPr lang="en-CA" sz="2800" b="1" dirty="0"/>
              <a:t>AND</a:t>
            </a:r>
            <a:r>
              <a:rPr lang="en-CA" sz="2800" dirty="0"/>
              <a:t> intracranial hypertension!!</a:t>
            </a:r>
          </a:p>
          <a:p>
            <a:r>
              <a:rPr lang="en-CA" sz="2800" dirty="0"/>
              <a:t>Experienced pediatric </a:t>
            </a:r>
            <a:r>
              <a:rPr lang="en-CA" sz="2800" dirty="0" err="1"/>
              <a:t>neuroophthalmologists</a:t>
            </a:r>
            <a:r>
              <a:rPr lang="en-CA" sz="2800" dirty="0"/>
              <a:t> are your most important partner when treating pediatric PTCS patients!</a:t>
            </a:r>
          </a:p>
        </p:txBody>
      </p:sp>
    </p:spTree>
    <p:extLst>
      <p:ext uri="{BB962C8B-B14F-4D97-AF65-F5344CB8AC3E}">
        <p14:creationId xmlns:p14="http://schemas.microsoft.com/office/powerpoint/2010/main" val="27730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E6A5205D-5FE8-442E-AAE2-7A99BCC457C3}"/>
              </a:ext>
            </a:extLst>
          </p:cNvPr>
          <p:cNvPicPr>
            <a:picLocks noGrp="1" noChangeAspect="1"/>
          </p:cNvPicPr>
          <p:nvPr>
            <p:ph idx="1"/>
          </p:nvPr>
        </p:nvPicPr>
        <p:blipFill>
          <a:blip r:embed="rId2"/>
          <a:stretch>
            <a:fillRect/>
          </a:stretch>
        </p:blipFill>
        <p:spPr>
          <a:xfrm>
            <a:off x="159024" y="15102"/>
            <a:ext cx="5040560" cy="5740637"/>
          </a:xfrm>
          <a:prstGeom prst="rect">
            <a:avLst/>
          </a:prstGeom>
        </p:spPr>
      </p:pic>
      <p:sp>
        <p:nvSpPr>
          <p:cNvPr id="5" name="Rechteck 4">
            <a:extLst>
              <a:ext uri="{FF2B5EF4-FFF2-40B4-BE49-F238E27FC236}">
                <a16:creationId xmlns:a16="http://schemas.microsoft.com/office/drawing/2014/main" id="{F58FC9C4-96C1-42F6-A4A7-BAE5C6193700}"/>
              </a:ext>
            </a:extLst>
          </p:cNvPr>
          <p:cNvSpPr/>
          <p:nvPr/>
        </p:nvSpPr>
        <p:spPr>
          <a:xfrm>
            <a:off x="189856" y="5934670"/>
            <a:ext cx="8496944" cy="646331"/>
          </a:xfrm>
          <a:prstGeom prst="rect">
            <a:avLst/>
          </a:prstGeom>
        </p:spPr>
        <p:txBody>
          <a:bodyPr wrap="square">
            <a:spAutoFit/>
          </a:bodyPr>
          <a:lstStyle/>
          <a:p>
            <a:r>
              <a:rPr lang="en-CA" dirty="0"/>
              <a:t> Sinclair AJ, et al. Rating </a:t>
            </a:r>
            <a:r>
              <a:rPr lang="en-CA" dirty="0" err="1"/>
              <a:t>papilloedema</a:t>
            </a:r>
            <a:r>
              <a:rPr lang="en-CA" dirty="0"/>
              <a:t>: an evaluation of the </a:t>
            </a:r>
            <a:r>
              <a:rPr lang="en-CA" dirty="0" err="1"/>
              <a:t>Frisen</a:t>
            </a:r>
            <a:r>
              <a:rPr lang="en-CA" dirty="0"/>
              <a:t> classiﬁcation in idiopathic intracranial hypertension. J Neurol. 2012;259:1406 – 1412.</a:t>
            </a:r>
          </a:p>
        </p:txBody>
      </p:sp>
      <p:sp>
        <p:nvSpPr>
          <p:cNvPr id="6" name="Rechteck 5">
            <a:extLst>
              <a:ext uri="{FF2B5EF4-FFF2-40B4-BE49-F238E27FC236}">
                <a16:creationId xmlns:a16="http://schemas.microsoft.com/office/drawing/2014/main" id="{A2936F42-5521-4489-A6A0-D8B1372612B9}"/>
              </a:ext>
            </a:extLst>
          </p:cNvPr>
          <p:cNvSpPr/>
          <p:nvPr/>
        </p:nvSpPr>
        <p:spPr>
          <a:xfrm>
            <a:off x="5292080" y="906939"/>
            <a:ext cx="3600400" cy="4031873"/>
          </a:xfrm>
          <a:prstGeom prst="rect">
            <a:avLst/>
          </a:prstGeom>
        </p:spPr>
        <p:txBody>
          <a:bodyPr wrap="square">
            <a:spAutoFit/>
          </a:bodyPr>
          <a:lstStyle/>
          <a:p>
            <a:r>
              <a:rPr lang="en-CA" sz="3200" b="1" dirty="0"/>
              <a:t>Complete agreement </a:t>
            </a:r>
            <a:r>
              <a:rPr lang="en-CA" sz="3200" dirty="0"/>
              <a:t>amongst the six observers was</a:t>
            </a:r>
          </a:p>
          <a:p>
            <a:r>
              <a:rPr lang="en-CA" sz="3200" dirty="0"/>
              <a:t>noted in </a:t>
            </a:r>
            <a:r>
              <a:rPr lang="en-CA" sz="3200" b="1" u="sng" dirty="0"/>
              <a:t>just </a:t>
            </a:r>
            <a:br>
              <a:rPr lang="en-CA" sz="3200" b="1" u="sng" dirty="0"/>
            </a:br>
            <a:r>
              <a:rPr lang="en-CA" sz="3200" b="1" u="sng" dirty="0"/>
              <a:t>1.6%</a:t>
            </a:r>
            <a:r>
              <a:rPr lang="en-CA" sz="3200" dirty="0"/>
              <a:t> of discs assessed by </a:t>
            </a:r>
            <a:br>
              <a:rPr lang="en-CA" sz="3200" dirty="0"/>
            </a:br>
            <a:r>
              <a:rPr lang="en-CA" sz="3200" dirty="0" err="1"/>
              <a:t>Frisen</a:t>
            </a:r>
            <a:r>
              <a:rPr lang="en-CA" sz="3200" dirty="0"/>
              <a:t> grading</a:t>
            </a:r>
          </a:p>
        </p:txBody>
      </p:sp>
    </p:spTree>
    <p:extLst>
      <p:ext uri="{BB962C8B-B14F-4D97-AF65-F5344CB8AC3E}">
        <p14:creationId xmlns:p14="http://schemas.microsoft.com/office/powerpoint/2010/main" val="2198891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58920-9B6C-4004-9F71-927A86903F1C}"/>
              </a:ext>
            </a:extLst>
          </p:cNvPr>
          <p:cNvSpPr>
            <a:spLocks noGrp="1"/>
          </p:cNvSpPr>
          <p:nvPr>
            <p:ph type="title"/>
          </p:nvPr>
        </p:nvSpPr>
        <p:spPr/>
        <p:txBody>
          <a:bodyPr/>
          <a:lstStyle/>
          <a:p>
            <a:r>
              <a:rPr lang="en-CA" noProof="0" dirty="0"/>
              <a:t>Test yourself 2) </a:t>
            </a:r>
          </a:p>
        </p:txBody>
      </p:sp>
      <p:sp>
        <p:nvSpPr>
          <p:cNvPr id="3" name="Inhaltsplatzhalter 2">
            <a:extLst>
              <a:ext uri="{FF2B5EF4-FFF2-40B4-BE49-F238E27FC236}">
                <a16:creationId xmlns:a16="http://schemas.microsoft.com/office/drawing/2014/main" id="{BBEADEE7-B8C9-4CCF-BBC7-B8AD50A43977}"/>
              </a:ext>
            </a:extLst>
          </p:cNvPr>
          <p:cNvSpPr>
            <a:spLocks noGrp="1"/>
          </p:cNvSpPr>
          <p:nvPr>
            <p:ph idx="1"/>
          </p:nvPr>
        </p:nvSpPr>
        <p:spPr/>
        <p:txBody>
          <a:bodyPr/>
          <a:lstStyle/>
          <a:p>
            <a:r>
              <a:rPr lang="en-CA" noProof="0" dirty="0"/>
              <a:t>How many children diagnosed with papilledema actually have drusen?</a:t>
            </a:r>
          </a:p>
          <a:p>
            <a:pPr lvl="1"/>
            <a:r>
              <a:rPr lang="en-CA" noProof="0" dirty="0"/>
              <a:t>A) 10%</a:t>
            </a:r>
          </a:p>
          <a:p>
            <a:pPr lvl="1"/>
            <a:r>
              <a:rPr lang="en-CA" noProof="0" dirty="0"/>
              <a:t>B) 50%</a:t>
            </a:r>
          </a:p>
          <a:p>
            <a:pPr lvl="1"/>
            <a:r>
              <a:rPr lang="en-CA" noProof="0" dirty="0"/>
              <a:t>C) 90%</a:t>
            </a:r>
          </a:p>
          <a:p>
            <a:pPr lvl="1"/>
            <a:r>
              <a:rPr lang="en-CA" noProof="0" dirty="0"/>
              <a:t>D) We do not know</a:t>
            </a:r>
          </a:p>
        </p:txBody>
      </p:sp>
    </p:spTree>
    <p:extLst>
      <p:ext uri="{BB962C8B-B14F-4D97-AF65-F5344CB8AC3E}">
        <p14:creationId xmlns:p14="http://schemas.microsoft.com/office/powerpoint/2010/main" val="3168741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Grafik 4"/>
          <p:cNvPicPr>
            <a:picLocks noChangeAspect="1"/>
          </p:cNvPicPr>
          <p:nvPr/>
        </p:nvPicPr>
        <p:blipFill>
          <a:blip r:embed="rId2" cstate="print"/>
          <a:srcRect/>
          <a:stretch>
            <a:fillRect/>
          </a:stretch>
        </p:blipFill>
        <p:spPr bwMode="auto">
          <a:xfrm>
            <a:off x="-13931" y="280078"/>
            <a:ext cx="9703627" cy="3148922"/>
          </a:xfrm>
          <a:prstGeom prst="rect">
            <a:avLst/>
          </a:prstGeom>
          <a:noFill/>
          <a:ln w="9525">
            <a:noFill/>
            <a:miter lim="800000"/>
            <a:headEnd/>
            <a:tailEnd/>
          </a:ln>
        </p:spPr>
      </p:pic>
      <p:sp>
        <p:nvSpPr>
          <p:cNvPr id="6" name="Rechteck 5">
            <a:extLst>
              <a:ext uri="{FF2B5EF4-FFF2-40B4-BE49-F238E27FC236}">
                <a16:creationId xmlns:a16="http://schemas.microsoft.com/office/drawing/2014/main" id="{70098514-0632-49DA-8F00-D6F36BF4A2F6}"/>
              </a:ext>
            </a:extLst>
          </p:cNvPr>
          <p:cNvSpPr/>
          <p:nvPr/>
        </p:nvSpPr>
        <p:spPr>
          <a:xfrm>
            <a:off x="971600" y="3501008"/>
            <a:ext cx="6756216" cy="1846659"/>
          </a:xfrm>
          <a:prstGeom prst="rect">
            <a:avLst/>
          </a:prstGeom>
          <a:solidFill>
            <a:schemeClr val="bg1"/>
          </a:solidFill>
          <a:ln>
            <a:solidFill>
              <a:srgbClr val="FF0000"/>
            </a:solidFill>
          </a:ln>
        </p:spPr>
        <p:txBody>
          <a:bodyPr wrap="square">
            <a:spAutoFit/>
          </a:bodyPr>
          <a:lstStyle/>
          <a:p>
            <a:r>
              <a:rPr lang="de-DE" sz="3200" dirty="0"/>
              <a:t>50 </a:t>
            </a:r>
            <a:r>
              <a:rPr lang="de-DE" sz="3200" dirty="0" err="1"/>
              <a:t>to</a:t>
            </a:r>
            <a:r>
              <a:rPr lang="de-DE" sz="3200" dirty="0"/>
              <a:t> 55% </a:t>
            </a:r>
            <a:r>
              <a:rPr lang="de-DE" sz="3200" dirty="0" err="1"/>
              <a:t>of</a:t>
            </a:r>
            <a:r>
              <a:rPr lang="de-DE" sz="3200" dirty="0"/>
              <a:t> </a:t>
            </a:r>
            <a:r>
              <a:rPr lang="de-DE" sz="3200" dirty="0" err="1"/>
              <a:t>children</a:t>
            </a:r>
            <a:r>
              <a:rPr lang="de-DE" sz="3200" dirty="0"/>
              <a:t> </a:t>
            </a:r>
            <a:r>
              <a:rPr lang="de-DE" sz="3200" dirty="0" err="1"/>
              <a:t>initially</a:t>
            </a:r>
            <a:r>
              <a:rPr lang="de-DE" sz="3200" dirty="0"/>
              <a:t> </a:t>
            </a:r>
            <a:r>
              <a:rPr lang="de-DE" sz="3200" dirty="0" err="1"/>
              <a:t>diagnosed</a:t>
            </a:r>
            <a:r>
              <a:rPr lang="de-DE" sz="3200" dirty="0"/>
              <a:t> </a:t>
            </a:r>
            <a:r>
              <a:rPr lang="de-DE" sz="3200" dirty="0" err="1"/>
              <a:t>with</a:t>
            </a:r>
            <a:r>
              <a:rPr lang="de-DE" sz="3200" dirty="0"/>
              <a:t> </a:t>
            </a:r>
            <a:r>
              <a:rPr lang="de-DE" sz="3200" dirty="0" err="1"/>
              <a:t>papilledema</a:t>
            </a:r>
            <a:r>
              <a:rPr lang="de-DE" sz="3200" dirty="0"/>
              <a:t> </a:t>
            </a:r>
            <a:r>
              <a:rPr lang="de-DE" sz="3200" dirty="0" err="1"/>
              <a:t>have</a:t>
            </a:r>
            <a:r>
              <a:rPr lang="de-DE" sz="3200" dirty="0"/>
              <a:t> </a:t>
            </a:r>
            <a:r>
              <a:rPr lang="de-DE" sz="3200" dirty="0" err="1"/>
              <a:t>optic</a:t>
            </a:r>
            <a:r>
              <a:rPr lang="de-DE" sz="3200" dirty="0"/>
              <a:t> </a:t>
            </a:r>
            <a:r>
              <a:rPr lang="de-DE" sz="3200" dirty="0" err="1"/>
              <a:t>disk</a:t>
            </a:r>
            <a:r>
              <a:rPr lang="de-DE" sz="3200" dirty="0"/>
              <a:t> </a:t>
            </a:r>
            <a:r>
              <a:rPr lang="de-DE" sz="3200" dirty="0" err="1"/>
              <a:t>drusen</a:t>
            </a:r>
            <a:r>
              <a:rPr lang="de-DE" sz="3200" dirty="0"/>
              <a:t>. </a:t>
            </a:r>
            <a:br>
              <a:rPr lang="de-DE" sz="3200" dirty="0"/>
            </a:br>
            <a:r>
              <a:rPr lang="de-DE" dirty="0"/>
              <a:t>Chang and </a:t>
            </a:r>
            <a:r>
              <a:rPr lang="de-DE" dirty="0" err="1"/>
              <a:t>Pineles</a:t>
            </a:r>
            <a:r>
              <a:rPr lang="de-DE" dirty="0"/>
              <a:t>. </a:t>
            </a:r>
            <a:r>
              <a:rPr lang="pt-BR" dirty="0"/>
              <a:t>Survey of ophthalmology 2016</a:t>
            </a:r>
            <a:r>
              <a:rPr lang="de-DE"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5425E9D-81FA-43F6-BA26-C192CA882A1F}"/>
              </a:ext>
            </a:extLst>
          </p:cNvPr>
          <p:cNvSpPr>
            <a:spLocks noGrp="1"/>
          </p:cNvSpPr>
          <p:nvPr>
            <p:ph type="title"/>
          </p:nvPr>
        </p:nvSpPr>
        <p:spPr/>
        <p:txBody>
          <a:bodyPr/>
          <a:lstStyle/>
          <a:p>
            <a:r>
              <a:rPr lang="de-DE" dirty="0"/>
              <a:t>Case 2</a:t>
            </a:r>
            <a:endParaRPr lang="en-CA" dirty="0"/>
          </a:p>
        </p:txBody>
      </p:sp>
      <p:sp>
        <p:nvSpPr>
          <p:cNvPr id="6" name="Textplatzhalter 5">
            <a:extLst>
              <a:ext uri="{FF2B5EF4-FFF2-40B4-BE49-F238E27FC236}">
                <a16:creationId xmlns:a16="http://schemas.microsoft.com/office/drawing/2014/main" id="{ACB1FE41-17CC-4D6F-9053-897C5FD41E3D}"/>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569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pPr eaLnBrk="1" hangingPunct="1"/>
            <a:r>
              <a:rPr lang="en-CA" altLang="en-US" noProof="0" dirty="0"/>
              <a:t>Disclosures</a:t>
            </a:r>
          </a:p>
        </p:txBody>
      </p:sp>
      <p:sp>
        <p:nvSpPr>
          <p:cNvPr id="8195" name="Inhaltsplatzhalter 2"/>
          <p:cNvSpPr>
            <a:spLocks noGrp="1"/>
          </p:cNvSpPr>
          <p:nvPr>
            <p:ph idx="1"/>
          </p:nvPr>
        </p:nvSpPr>
        <p:spPr/>
        <p:txBody>
          <a:bodyPr/>
          <a:lstStyle/>
          <a:p>
            <a:pPr eaLnBrk="1" hangingPunct="1"/>
            <a:r>
              <a:rPr lang="en-CA" altLang="en-US" noProof="0" dirty="0"/>
              <a:t>none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Case 2 </a:t>
            </a:r>
          </a:p>
        </p:txBody>
      </p:sp>
      <p:sp>
        <p:nvSpPr>
          <p:cNvPr id="3" name="Inhaltsplatzhalter 2"/>
          <p:cNvSpPr>
            <a:spLocks noGrp="1"/>
          </p:cNvSpPr>
          <p:nvPr>
            <p:ph idx="1"/>
          </p:nvPr>
        </p:nvSpPr>
        <p:spPr/>
        <p:txBody>
          <a:bodyPr/>
          <a:lstStyle/>
          <a:p>
            <a:pPr eaLnBrk="1" hangingPunct="1">
              <a:lnSpc>
                <a:spcPct val="80000"/>
              </a:lnSpc>
            </a:pPr>
            <a:r>
              <a:rPr lang="en-CA" altLang="de-DE" noProof="0" dirty="0"/>
              <a:t>13 yrs old, female, obese, BMI 32 kg/m²</a:t>
            </a:r>
          </a:p>
          <a:p>
            <a:pPr eaLnBrk="1" hangingPunct="1">
              <a:lnSpc>
                <a:spcPct val="80000"/>
              </a:lnSpc>
            </a:pPr>
            <a:r>
              <a:rPr lang="en-CA" altLang="de-DE" noProof="0" dirty="0"/>
              <a:t>History of intermittent headache, tension-type like, &gt; 1 year</a:t>
            </a:r>
          </a:p>
          <a:p>
            <a:pPr eaLnBrk="1" hangingPunct="1">
              <a:lnSpc>
                <a:spcPct val="80000"/>
              </a:lnSpc>
            </a:pPr>
            <a:endParaRPr lang="en-CA" altLang="de-DE" noProof="0" dirty="0"/>
          </a:p>
          <a:p>
            <a:pPr eaLnBrk="1" hangingPunct="1">
              <a:lnSpc>
                <a:spcPct val="80000"/>
              </a:lnSpc>
            </a:pPr>
            <a:r>
              <a:rPr lang="en-CA" altLang="de-DE" noProof="0" dirty="0"/>
              <a:t>Blurred vision since 6 wks, </a:t>
            </a:r>
            <a:br>
              <a:rPr lang="en-CA" altLang="de-DE" noProof="0" dirty="0"/>
            </a:br>
            <a:r>
              <a:rPr lang="en-CA" altLang="de-DE" noProof="0" dirty="0"/>
              <a:t>problems reading black board at school</a:t>
            </a:r>
          </a:p>
          <a:p>
            <a:pPr eaLnBrk="1" hangingPunct="1">
              <a:lnSpc>
                <a:spcPct val="80000"/>
              </a:lnSpc>
            </a:pPr>
            <a:endParaRPr lang="en-CA" altLang="de-DE" noProof="0" dirty="0"/>
          </a:p>
          <a:p>
            <a:pPr eaLnBrk="1" hangingPunct="1">
              <a:lnSpc>
                <a:spcPct val="80000"/>
              </a:lnSpc>
            </a:pPr>
            <a:r>
              <a:rPr lang="en-CA" altLang="de-DE" noProof="0" dirty="0"/>
              <a:t>Ophthalmology: </a:t>
            </a:r>
            <a:br>
              <a:rPr lang="en-CA" altLang="de-DE" noProof="0" dirty="0"/>
            </a:br>
            <a:r>
              <a:rPr lang="en-CA" altLang="de-DE" noProof="0" dirty="0"/>
              <a:t>bilateral papilledema, </a:t>
            </a:r>
            <a:r>
              <a:rPr lang="en-CA" altLang="de-DE" noProof="0" dirty="0" err="1"/>
              <a:t>Frisen</a:t>
            </a:r>
            <a:r>
              <a:rPr lang="en-CA" altLang="de-DE" noProof="0" dirty="0"/>
              <a:t> 3, reduced visual acuity, visual fields normal</a:t>
            </a:r>
          </a:p>
          <a:p>
            <a:pPr eaLnBrk="1" hangingPunct="1">
              <a:lnSpc>
                <a:spcPct val="80000"/>
              </a:lnSpc>
            </a:pPr>
            <a:endParaRPr lang="en-CA" altLang="de-DE" noProof="0" dirty="0"/>
          </a:p>
          <a:p>
            <a:endParaRPr lang="en-CA" noProof="0" dirty="0"/>
          </a:p>
        </p:txBody>
      </p:sp>
    </p:spTree>
    <p:extLst>
      <p:ext uri="{BB962C8B-B14F-4D97-AF65-F5344CB8AC3E}">
        <p14:creationId xmlns:p14="http://schemas.microsoft.com/office/powerpoint/2010/main" val="3695854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CA" altLang="de-DE" noProof="0" dirty="0"/>
              <a:t>Case 2 con´t </a:t>
            </a:r>
          </a:p>
        </p:txBody>
      </p:sp>
      <p:sp>
        <p:nvSpPr>
          <p:cNvPr id="122883" name="Rectangle 4"/>
          <p:cNvSpPr>
            <a:spLocks noGrp="1" noChangeArrowheads="1"/>
          </p:cNvSpPr>
          <p:nvPr>
            <p:ph type="body" idx="1"/>
          </p:nvPr>
        </p:nvSpPr>
        <p:spPr>
          <a:xfrm>
            <a:off x="457200" y="1600200"/>
            <a:ext cx="8229600" cy="2908300"/>
          </a:xfrm>
          <a:noFill/>
        </p:spPr>
        <p:txBody>
          <a:bodyPr/>
          <a:lstStyle/>
          <a:p>
            <a:pPr eaLnBrk="1" hangingPunct="1">
              <a:lnSpc>
                <a:spcPct val="80000"/>
              </a:lnSpc>
            </a:pPr>
            <a:r>
              <a:rPr lang="en-CA" altLang="de-DE" noProof="0" dirty="0"/>
              <a:t>MRI: normal</a:t>
            </a:r>
          </a:p>
          <a:p>
            <a:pPr eaLnBrk="1" hangingPunct="1">
              <a:lnSpc>
                <a:spcPct val="80000"/>
              </a:lnSpc>
            </a:pPr>
            <a:r>
              <a:rPr lang="en-CA" altLang="de-DE" dirty="0"/>
              <a:t>MRV: narrowing of both sinus transversus</a:t>
            </a:r>
            <a:br>
              <a:rPr lang="en-CA" altLang="de-DE" noProof="0" dirty="0"/>
            </a:br>
            <a:endParaRPr lang="en-CA" altLang="de-DE" noProof="0" dirty="0"/>
          </a:p>
          <a:p>
            <a:pPr eaLnBrk="1" hangingPunct="1">
              <a:lnSpc>
                <a:spcPct val="80000"/>
              </a:lnSpc>
            </a:pPr>
            <a:r>
              <a:rPr lang="en-CA" altLang="de-DE" noProof="0" dirty="0"/>
              <a:t>LP: CSF opening pressure (OP): </a:t>
            </a:r>
            <a:endParaRPr lang="en-CA" altLang="de-DE" dirty="0"/>
          </a:p>
          <a:p>
            <a:pPr lvl="1" eaLnBrk="1" hangingPunct="1">
              <a:lnSpc>
                <a:spcPct val="80000"/>
              </a:lnSpc>
            </a:pPr>
            <a:r>
              <a:rPr lang="en-CA" altLang="de-DE" noProof="0" dirty="0"/>
              <a:t>21 cm H2O</a:t>
            </a:r>
          </a:p>
          <a:p>
            <a:pPr lvl="1" eaLnBrk="1" hangingPunct="1">
              <a:lnSpc>
                <a:spcPct val="80000"/>
              </a:lnSpc>
            </a:pPr>
            <a:r>
              <a:rPr lang="en-CA" altLang="de-DE" noProof="0" dirty="0"/>
              <a:t>prompt clinical improvement of headache</a:t>
            </a:r>
          </a:p>
          <a:p>
            <a:pPr eaLnBrk="1" hangingPunct="1">
              <a:lnSpc>
                <a:spcPct val="80000"/>
              </a:lnSpc>
            </a:pPr>
            <a:endParaRPr lang="en-CA" altLang="de-DE" noProof="0" dirty="0"/>
          </a:p>
          <a:p>
            <a:pPr eaLnBrk="1" hangingPunct="1">
              <a:lnSpc>
                <a:spcPct val="80000"/>
              </a:lnSpc>
            </a:pPr>
            <a:r>
              <a:rPr lang="en-CA" altLang="de-DE" dirty="0"/>
              <a:t>N</a:t>
            </a:r>
            <a:r>
              <a:rPr lang="en-CA" altLang="de-DE" noProof="0" dirty="0"/>
              <a:t>ormalisation of visual disturbances within days post LP,  improved papilledema</a:t>
            </a:r>
          </a:p>
          <a:p>
            <a:pPr eaLnBrk="1" hangingPunct="1">
              <a:lnSpc>
                <a:spcPct val="80000"/>
              </a:lnSpc>
            </a:pPr>
            <a:endParaRPr lang="en-CA" altLang="de-DE" noProof="0" dirty="0"/>
          </a:p>
          <a:p>
            <a:pPr eaLnBrk="1" hangingPunct="1">
              <a:lnSpc>
                <a:spcPct val="80000"/>
              </a:lnSpc>
            </a:pPr>
            <a:r>
              <a:rPr lang="en-CA" altLang="de-DE" noProof="0" dirty="0"/>
              <a:t>No treatment b/o normal CSF OP. </a:t>
            </a:r>
            <a:endParaRPr lang="en-CA" altLang="de-DE" b="1" noProof="0" dirty="0"/>
          </a:p>
        </p:txBody>
      </p:sp>
    </p:spTree>
    <p:extLst>
      <p:ext uri="{BB962C8B-B14F-4D97-AF65-F5344CB8AC3E}">
        <p14:creationId xmlns:p14="http://schemas.microsoft.com/office/powerpoint/2010/main" val="4276408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2596D-9BB6-4BF7-9F1B-CC9BDAC70082}"/>
              </a:ext>
            </a:extLst>
          </p:cNvPr>
          <p:cNvSpPr>
            <a:spLocks noGrp="1"/>
          </p:cNvSpPr>
          <p:nvPr>
            <p:ph type="title"/>
          </p:nvPr>
        </p:nvSpPr>
        <p:spPr>
          <a:xfrm>
            <a:off x="457199" y="875"/>
            <a:ext cx="8229600" cy="1143000"/>
          </a:xfrm>
        </p:spPr>
        <p:txBody>
          <a:bodyPr/>
          <a:lstStyle/>
          <a:p>
            <a:r>
              <a:rPr lang="en-CA" dirty="0"/>
              <a:t>MR Venography</a:t>
            </a:r>
          </a:p>
        </p:txBody>
      </p:sp>
      <p:pic>
        <p:nvPicPr>
          <p:cNvPr id="4" name="Inhaltsplatzhalter 3">
            <a:extLst>
              <a:ext uri="{FF2B5EF4-FFF2-40B4-BE49-F238E27FC236}">
                <a16:creationId xmlns:a16="http://schemas.microsoft.com/office/drawing/2014/main" id="{A129A5A9-3693-4F2C-8439-BC4B043DEB23}"/>
              </a:ext>
            </a:extLst>
          </p:cNvPr>
          <p:cNvPicPr>
            <a:picLocks noGrp="1" noChangeAspect="1"/>
          </p:cNvPicPr>
          <p:nvPr>
            <p:ph idx="1"/>
          </p:nvPr>
        </p:nvPicPr>
        <p:blipFill>
          <a:blip r:embed="rId3"/>
          <a:stretch>
            <a:fillRect/>
          </a:stretch>
        </p:blipFill>
        <p:spPr>
          <a:xfrm>
            <a:off x="1691680" y="1026743"/>
            <a:ext cx="5040561" cy="6618354"/>
          </a:xfrm>
          <a:prstGeom prst="rect">
            <a:avLst/>
          </a:prstGeom>
        </p:spPr>
      </p:pic>
      <p:sp>
        <p:nvSpPr>
          <p:cNvPr id="3" name="Rechteck 2">
            <a:extLst>
              <a:ext uri="{FF2B5EF4-FFF2-40B4-BE49-F238E27FC236}">
                <a16:creationId xmlns:a16="http://schemas.microsoft.com/office/drawing/2014/main" id="{D8DA4884-BBB5-41FB-8890-38377C10FF27}"/>
              </a:ext>
            </a:extLst>
          </p:cNvPr>
          <p:cNvSpPr/>
          <p:nvPr/>
        </p:nvSpPr>
        <p:spPr>
          <a:xfrm>
            <a:off x="457199" y="6381328"/>
            <a:ext cx="7920880" cy="369332"/>
          </a:xfrm>
          <a:prstGeom prst="rect">
            <a:avLst/>
          </a:prstGeom>
        </p:spPr>
        <p:txBody>
          <a:bodyPr wrap="square">
            <a:spAutoFit/>
          </a:bodyPr>
          <a:lstStyle/>
          <a:p>
            <a:r>
              <a:rPr lang="pl-PL" dirty="0">
                <a:hlinkClick r:id="rId4"/>
              </a:rPr>
              <a:t>J Neurol Neurosurg Psychiatry. 2012 May; 83(5): 488–494. </a:t>
            </a:r>
            <a:endParaRPr lang="en-CA" dirty="0"/>
          </a:p>
        </p:txBody>
      </p:sp>
    </p:spTree>
    <p:extLst>
      <p:ext uri="{BB962C8B-B14F-4D97-AF65-F5344CB8AC3E}">
        <p14:creationId xmlns:p14="http://schemas.microsoft.com/office/powerpoint/2010/main" val="3335116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FF363CF-A7F2-4D86-95D0-1B749318E90C}"/>
              </a:ext>
            </a:extLst>
          </p:cNvPr>
          <p:cNvSpPr>
            <a:spLocks noGrp="1"/>
          </p:cNvSpPr>
          <p:nvPr>
            <p:ph type="title"/>
          </p:nvPr>
        </p:nvSpPr>
        <p:spPr/>
        <p:txBody>
          <a:bodyPr/>
          <a:lstStyle/>
          <a:p>
            <a:r>
              <a:rPr lang="en-CA" noProof="0" dirty="0"/>
              <a:t>What do you think?</a:t>
            </a:r>
            <a:br>
              <a:rPr lang="en-CA" noProof="0" dirty="0"/>
            </a:br>
            <a:r>
              <a:rPr lang="en-CA" noProof="0" dirty="0"/>
              <a:t>PTCS or not?</a:t>
            </a:r>
          </a:p>
        </p:txBody>
      </p:sp>
      <p:sp>
        <p:nvSpPr>
          <p:cNvPr id="5" name="Textplatzhalter 4">
            <a:extLst>
              <a:ext uri="{FF2B5EF4-FFF2-40B4-BE49-F238E27FC236}">
                <a16:creationId xmlns:a16="http://schemas.microsoft.com/office/drawing/2014/main" id="{FFB141D1-FCD5-4481-8E48-798928872642}"/>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14355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FBF864-483C-4729-B82C-C09E3A0765F6}"/>
              </a:ext>
            </a:extLst>
          </p:cNvPr>
          <p:cNvSpPr>
            <a:spLocks noGrp="1"/>
          </p:cNvSpPr>
          <p:nvPr>
            <p:ph type="title"/>
          </p:nvPr>
        </p:nvSpPr>
        <p:spPr/>
        <p:txBody>
          <a:bodyPr/>
          <a:lstStyle/>
          <a:p>
            <a:r>
              <a:rPr lang="de-DE" dirty="0" err="1"/>
              <a:t>To</a:t>
            </a:r>
            <a:r>
              <a:rPr lang="de-DE" dirty="0"/>
              <a:t> </a:t>
            </a:r>
            <a:r>
              <a:rPr lang="de-DE" dirty="0" err="1"/>
              <a:t>summarize</a:t>
            </a:r>
            <a:r>
              <a:rPr lang="de-DE" dirty="0"/>
              <a:t> </a:t>
            </a:r>
            <a:r>
              <a:rPr lang="de-DE" dirty="0" err="1"/>
              <a:t>case</a:t>
            </a:r>
            <a:r>
              <a:rPr lang="de-DE" dirty="0"/>
              <a:t> 2</a:t>
            </a:r>
            <a:endParaRPr lang="en-CA" dirty="0"/>
          </a:p>
        </p:txBody>
      </p:sp>
      <p:sp>
        <p:nvSpPr>
          <p:cNvPr id="5" name="Inhaltsplatzhalter 4">
            <a:extLst>
              <a:ext uri="{FF2B5EF4-FFF2-40B4-BE49-F238E27FC236}">
                <a16:creationId xmlns:a16="http://schemas.microsoft.com/office/drawing/2014/main" id="{7883CAD1-4C66-4655-8689-8DA204BEBA8C}"/>
              </a:ext>
            </a:extLst>
          </p:cNvPr>
          <p:cNvSpPr>
            <a:spLocks noGrp="1"/>
          </p:cNvSpPr>
          <p:nvPr>
            <p:ph idx="1"/>
          </p:nvPr>
        </p:nvSpPr>
        <p:spPr/>
        <p:txBody>
          <a:bodyPr/>
          <a:lstStyle/>
          <a:p>
            <a:r>
              <a:rPr lang="de-DE" dirty="0"/>
              <a:t>High </a:t>
            </a:r>
            <a:r>
              <a:rPr lang="de-DE" dirty="0" err="1"/>
              <a:t>risk</a:t>
            </a:r>
            <a:r>
              <a:rPr lang="de-DE" dirty="0"/>
              <a:t> </a:t>
            </a:r>
            <a:r>
              <a:rPr lang="de-DE" dirty="0" err="1"/>
              <a:t>patient</a:t>
            </a:r>
            <a:r>
              <a:rPr lang="de-DE" dirty="0"/>
              <a:t>: </a:t>
            </a:r>
            <a:r>
              <a:rPr lang="de-DE" dirty="0" err="1"/>
              <a:t>female</a:t>
            </a:r>
            <a:r>
              <a:rPr lang="de-DE" dirty="0"/>
              <a:t>, </a:t>
            </a:r>
            <a:r>
              <a:rPr lang="de-DE" dirty="0" err="1"/>
              <a:t>obese</a:t>
            </a:r>
            <a:endParaRPr lang="de-DE" dirty="0"/>
          </a:p>
          <a:p>
            <a:r>
              <a:rPr lang="de-DE" dirty="0"/>
              <a:t>Visual </a:t>
            </a:r>
            <a:r>
              <a:rPr lang="de-DE" dirty="0" err="1"/>
              <a:t>defects</a:t>
            </a:r>
            <a:endParaRPr lang="de-DE" dirty="0"/>
          </a:p>
          <a:p>
            <a:r>
              <a:rPr lang="de-DE" dirty="0"/>
              <a:t>Clear </a:t>
            </a:r>
            <a:r>
              <a:rPr lang="de-DE" dirty="0" err="1"/>
              <a:t>papilledema</a:t>
            </a:r>
            <a:endParaRPr lang="de-DE" dirty="0"/>
          </a:p>
          <a:p>
            <a:r>
              <a:rPr lang="de-DE" dirty="0"/>
              <a:t>Bilateral sinovenous stenosis: </a:t>
            </a:r>
            <a:r>
              <a:rPr lang="de-DE" dirty="0" err="1"/>
              <a:t>very</a:t>
            </a:r>
            <a:r>
              <a:rPr lang="de-DE" dirty="0"/>
              <a:t> suggestive </a:t>
            </a:r>
            <a:r>
              <a:rPr lang="de-DE" dirty="0" err="1"/>
              <a:t>of</a:t>
            </a:r>
            <a:r>
              <a:rPr lang="de-DE" dirty="0"/>
              <a:t> PTCS!</a:t>
            </a:r>
          </a:p>
          <a:p>
            <a:endParaRPr lang="de-DE" dirty="0"/>
          </a:p>
          <a:p>
            <a:r>
              <a:rPr lang="de-DE" dirty="0"/>
              <a:t>But: normal </a:t>
            </a:r>
            <a:r>
              <a:rPr lang="de-DE" dirty="0" err="1"/>
              <a:t>opening</a:t>
            </a:r>
            <a:r>
              <a:rPr lang="de-DE" dirty="0"/>
              <a:t> </a:t>
            </a:r>
            <a:r>
              <a:rPr lang="de-DE" dirty="0" err="1"/>
              <a:t>pressure</a:t>
            </a:r>
            <a:endParaRPr lang="en-CA" dirty="0"/>
          </a:p>
        </p:txBody>
      </p:sp>
    </p:spTree>
    <p:extLst>
      <p:ext uri="{BB962C8B-B14F-4D97-AF65-F5344CB8AC3E}">
        <p14:creationId xmlns:p14="http://schemas.microsoft.com/office/powerpoint/2010/main" val="1638049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568CA22-F1F8-46EB-BAB4-291E6F3C1922}"/>
              </a:ext>
            </a:extLst>
          </p:cNvPr>
          <p:cNvSpPr>
            <a:spLocks noGrp="1"/>
          </p:cNvSpPr>
          <p:nvPr>
            <p:ph type="title"/>
          </p:nvPr>
        </p:nvSpPr>
        <p:spPr/>
        <p:txBody>
          <a:bodyPr/>
          <a:lstStyle/>
          <a:p>
            <a:r>
              <a:rPr lang="de-DE" dirty="0"/>
              <a:t>Normal </a:t>
            </a:r>
            <a:r>
              <a:rPr lang="de-DE" dirty="0" err="1"/>
              <a:t>opening</a:t>
            </a:r>
            <a:r>
              <a:rPr lang="de-DE" dirty="0"/>
              <a:t> </a:t>
            </a:r>
            <a:r>
              <a:rPr lang="de-DE" dirty="0" err="1"/>
              <a:t>pressure</a:t>
            </a:r>
            <a:r>
              <a:rPr lang="de-DE" dirty="0"/>
              <a:t>. </a:t>
            </a:r>
            <a:br>
              <a:rPr lang="de-DE" dirty="0"/>
            </a:br>
            <a:r>
              <a:rPr lang="de-DE" dirty="0"/>
              <a:t>So </a:t>
            </a:r>
            <a:r>
              <a:rPr lang="de-DE" dirty="0" err="1"/>
              <a:t>why</a:t>
            </a:r>
            <a:r>
              <a:rPr lang="de-DE" dirty="0"/>
              <a:t> </a:t>
            </a:r>
            <a:r>
              <a:rPr lang="de-DE" dirty="0" err="1"/>
              <a:t>bother</a:t>
            </a:r>
            <a:r>
              <a:rPr lang="de-DE" dirty="0"/>
              <a:t>?</a:t>
            </a:r>
            <a:endParaRPr lang="en-CA" dirty="0"/>
          </a:p>
        </p:txBody>
      </p:sp>
      <p:sp>
        <p:nvSpPr>
          <p:cNvPr id="5" name="Textplatzhalter 4">
            <a:extLst>
              <a:ext uri="{FF2B5EF4-FFF2-40B4-BE49-F238E27FC236}">
                <a16:creationId xmlns:a16="http://schemas.microsoft.com/office/drawing/2014/main" id="{B1F86D73-E206-4DC7-93F9-E7B76825EC2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508465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004C43C-2456-4B81-B658-48F9CB1BC604}"/>
              </a:ext>
            </a:extLst>
          </p:cNvPr>
          <p:cNvSpPr>
            <a:spLocks noGrp="1" noChangeArrowheads="1"/>
          </p:cNvSpPr>
          <p:nvPr>
            <p:ph type="title"/>
          </p:nvPr>
        </p:nvSpPr>
        <p:spPr/>
        <p:txBody>
          <a:bodyPr/>
          <a:lstStyle/>
          <a:p>
            <a:pPr eaLnBrk="1" hangingPunct="1"/>
            <a:r>
              <a:rPr lang="en-CA" altLang="de-DE" dirty="0"/>
              <a:t>Remember</a:t>
            </a:r>
          </a:p>
        </p:txBody>
      </p:sp>
      <p:sp>
        <p:nvSpPr>
          <p:cNvPr id="58371" name="Rectangle 3">
            <a:extLst>
              <a:ext uri="{FF2B5EF4-FFF2-40B4-BE49-F238E27FC236}">
                <a16:creationId xmlns:a16="http://schemas.microsoft.com/office/drawing/2014/main" id="{A1C367BA-5147-41DE-9100-B47E93F5B57D}"/>
              </a:ext>
            </a:extLst>
          </p:cNvPr>
          <p:cNvSpPr>
            <a:spLocks noGrp="1" noChangeArrowheads="1"/>
          </p:cNvSpPr>
          <p:nvPr>
            <p:ph type="body" idx="1"/>
          </p:nvPr>
        </p:nvSpPr>
        <p:spPr/>
        <p:txBody>
          <a:bodyPr/>
          <a:lstStyle/>
          <a:p>
            <a:pPr eaLnBrk="1" hangingPunct="1">
              <a:lnSpc>
                <a:spcPct val="80000"/>
              </a:lnSpc>
            </a:pPr>
            <a:r>
              <a:rPr lang="en-CA" altLang="de-DE" dirty="0"/>
              <a:t>Measuring CSF opening pressure is a snap-shot of a dynamic process!</a:t>
            </a:r>
          </a:p>
          <a:p>
            <a:pPr eaLnBrk="1" hangingPunct="1">
              <a:lnSpc>
                <a:spcPct val="80000"/>
              </a:lnSpc>
            </a:pPr>
            <a:endParaRPr lang="en-CA" altLang="de-DE" dirty="0"/>
          </a:p>
          <a:p>
            <a:pPr eaLnBrk="1" hangingPunct="1">
              <a:lnSpc>
                <a:spcPct val="80000"/>
              </a:lnSpc>
            </a:pPr>
            <a:r>
              <a:rPr lang="en-CA" altLang="de-DE" dirty="0"/>
              <a:t>Deborah I Friedman:</a:t>
            </a:r>
            <a:br>
              <a:rPr lang="en-CA" altLang="de-DE" dirty="0"/>
            </a:br>
            <a:r>
              <a:rPr lang="en-CA" altLang="de-DE" dirty="0">
                <a:solidFill>
                  <a:schemeClr val="folHlink"/>
                </a:solidFill>
              </a:rPr>
              <a:t>„A high opening pressure in and of itself is neither specific nor diagnostic and must be used in context with other data from the history, examination, neuroimaging and laboratory to arrive at the correct diagnosis“</a:t>
            </a:r>
          </a:p>
          <a:p>
            <a:pPr eaLnBrk="1" hangingPunct="1">
              <a:lnSpc>
                <a:spcPct val="80000"/>
              </a:lnSpc>
              <a:buFontTx/>
              <a:buNone/>
            </a:pPr>
            <a:endParaRPr lang="en-CA" altLang="de-DE" dirty="0"/>
          </a:p>
        </p:txBody>
      </p:sp>
      <p:sp>
        <p:nvSpPr>
          <p:cNvPr id="58372" name="Text Box 4">
            <a:extLst>
              <a:ext uri="{FF2B5EF4-FFF2-40B4-BE49-F238E27FC236}">
                <a16:creationId xmlns:a16="http://schemas.microsoft.com/office/drawing/2014/main" id="{76AF5A86-6F05-482A-BEC6-9B10F69260C7}"/>
              </a:ext>
            </a:extLst>
          </p:cNvPr>
          <p:cNvSpPr txBox="1">
            <a:spLocks noChangeArrowheads="1"/>
          </p:cNvSpPr>
          <p:nvPr/>
        </p:nvSpPr>
        <p:spPr bwMode="auto">
          <a:xfrm>
            <a:off x="684213" y="6237288"/>
            <a:ext cx="3167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de-DE" altLang="de-DE" dirty="0"/>
              <a:t>Cephalgia 2010; 30:1415-16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8"/>
          <p:cNvSpPr>
            <a:spLocks noChangeArrowheads="1"/>
          </p:cNvSpPr>
          <p:nvPr/>
        </p:nvSpPr>
        <p:spPr bwMode="auto">
          <a:xfrm>
            <a:off x="539750" y="5263034"/>
            <a:ext cx="7723188" cy="830262"/>
          </a:xfrm>
          <a:prstGeom prst="rect">
            <a:avLst/>
          </a:prstGeom>
          <a:solidFill>
            <a:srgbClr val="FFFFFF"/>
          </a:solidFill>
          <a:ln w="9525">
            <a:noFill/>
            <a:miter lim="800000"/>
            <a:headEnd/>
            <a:tailEnd/>
          </a:ln>
        </p:spPr>
        <p:txBody>
          <a:bodyPr>
            <a:spAutoFit/>
          </a:bodyPr>
          <a:lstStyle/>
          <a:p>
            <a:pPr eaLnBrk="1" hangingPunct="1"/>
            <a:r>
              <a:rPr lang="de-DE" altLang="de-DE" sz="2400" dirty="0"/>
              <a:t>- Bilateral transverse sinus stenosis</a:t>
            </a:r>
            <a:br>
              <a:rPr lang="de-DE" altLang="de-DE" sz="2400" dirty="0"/>
            </a:br>
            <a:r>
              <a:rPr lang="de-DE" altLang="de-DE" sz="2400" dirty="0"/>
              <a:t>- Initial LP Opening </a:t>
            </a:r>
            <a:r>
              <a:rPr lang="en-CA" altLang="de-DE" sz="2400" dirty="0"/>
              <a:t>pressure</a:t>
            </a:r>
            <a:r>
              <a:rPr lang="de-DE" altLang="de-DE" sz="2400" dirty="0"/>
              <a:t> &lt; 20cm</a:t>
            </a:r>
          </a:p>
        </p:txBody>
      </p:sp>
      <p:sp>
        <p:nvSpPr>
          <p:cNvPr id="63491" name="Rectangle 10"/>
          <p:cNvSpPr>
            <a:spLocks noChangeArrowheads="1"/>
          </p:cNvSpPr>
          <p:nvPr/>
        </p:nvSpPr>
        <p:spPr bwMode="auto">
          <a:xfrm>
            <a:off x="250825" y="6446838"/>
            <a:ext cx="3181350" cy="366712"/>
          </a:xfrm>
          <a:prstGeom prst="rect">
            <a:avLst/>
          </a:prstGeom>
          <a:solidFill>
            <a:srgbClr val="FFFFFF"/>
          </a:solidFill>
          <a:ln w="9525">
            <a:noFill/>
            <a:miter lim="800000"/>
            <a:headEnd/>
            <a:tailEnd/>
          </a:ln>
        </p:spPr>
        <p:txBody>
          <a:bodyPr wrap="none">
            <a:spAutoFit/>
          </a:bodyPr>
          <a:lstStyle/>
          <a:p>
            <a:pPr eaLnBrk="1" hangingPunct="1"/>
            <a:r>
              <a:rPr lang="de-DE" altLang="de-DE" i="1" dirty="0"/>
              <a:t>Cephalalgia </a:t>
            </a:r>
            <a:r>
              <a:rPr lang="de-DE" altLang="de-DE" dirty="0"/>
              <a:t>2010 30:1419-25</a:t>
            </a:r>
          </a:p>
        </p:txBody>
      </p:sp>
      <p:sp>
        <p:nvSpPr>
          <p:cNvPr id="63492" name="Rectangle 16"/>
          <p:cNvSpPr>
            <a:spLocks noGrp="1" noChangeArrowheads="1"/>
          </p:cNvSpPr>
          <p:nvPr>
            <p:ph type="title"/>
          </p:nvPr>
        </p:nvSpPr>
        <p:spPr>
          <a:xfrm>
            <a:off x="457200" y="413792"/>
            <a:ext cx="8229600" cy="1143000"/>
          </a:xfrm>
        </p:spPr>
        <p:txBody>
          <a:bodyPr/>
          <a:lstStyle/>
          <a:p>
            <a:pPr eaLnBrk="1" hangingPunct="1"/>
            <a:r>
              <a:rPr lang="en-CA" altLang="de-DE" dirty="0"/>
              <a:t>Intracranial p</a:t>
            </a:r>
            <a:r>
              <a:rPr lang="en-CA" altLang="de-DE" noProof="0" dirty="0"/>
              <a:t>ressure variability within </a:t>
            </a:r>
            <a:r>
              <a:rPr lang="en-CA" altLang="de-DE" noProof="0" dirty="0">
                <a:solidFill>
                  <a:srgbClr val="FF0000"/>
                </a:solidFill>
              </a:rPr>
              <a:t>1 hour!</a:t>
            </a:r>
          </a:p>
        </p:txBody>
      </p:sp>
      <p:pic>
        <p:nvPicPr>
          <p:cNvPr id="63493" name="Picture 13"/>
          <p:cNvPicPr>
            <a:picLocks noGrp="1" noChangeAspect="1" noChangeArrowheads="1"/>
          </p:cNvPicPr>
          <p:nvPr>
            <p:ph idx="4294967295"/>
          </p:nvPr>
        </p:nvPicPr>
        <p:blipFill>
          <a:blip r:embed="rId3" cstate="print"/>
          <a:srcRect/>
          <a:stretch>
            <a:fillRect/>
          </a:stretch>
        </p:blipFill>
        <p:spPr>
          <a:xfrm>
            <a:off x="0" y="2249339"/>
            <a:ext cx="9001125" cy="2763837"/>
          </a:xfrm>
          <a:noFill/>
          <a:ln>
            <a:solidFill>
              <a:srgbClr val="FF0000"/>
            </a:solidFill>
          </a:ln>
        </p:spPr>
      </p:pic>
    </p:spTree>
    <p:extLst>
      <p:ext uri="{BB962C8B-B14F-4D97-AF65-F5344CB8AC3E}">
        <p14:creationId xmlns:p14="http://schemas.microsoft.com/office/powerpoint/2010/main" val="1568242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a:xfrm>
            <a:off x="685800" y="381000"/>
            <a:ext cx="7772400" cy="1143000"/>
          </a:xfrm>
        </p:spPr>
        <p:txBody>
          <a:bodyPr/>
          <a:lstStyle/>
          <a:p>
            <a:r>
              <a:rPr lang="en-CA" altLang="de-DE" sz="3600" b="1" noProof="0" dirty="0"/>
              <a:t>PTCS </a:t>
            </a:r>
            <a:r>
              <a:rPr lang="en-CA" altLang="de-DE" sz="3600" b="1" dirty="0"/>
              <a:t>with </a:t>
            </a:r>
            <a:r>
              <a:rPr lang="en-CA" altLang="de-DE" sz="3600" b="1" noProof="0" dirty="0"/>
              <a:t>CSF opening pressure </a:t>
            </a:r>
            <a:br>
              <a:rPr lang="en-CA" altLang="de-DE" sz="3600" b="1" noProof="0" dirty="0"/>
            </a:br>
            <a:r>
              <a:rPr lang="en-CA" altLang="de-DE" sz="3600" b="1" noProof="0" dirty="0"/>
              <a:t>&lt; 28 cm H</a:t>
            </a:r>
            <a:r>
              <a:rPr lang="en-CA" altLang="de-DE" sz="3600" b="1" baseline="-25000" noProof="0" dirty="0"/>
              <a:t>2</a:t>
            </a:r>
            <a:r>
              <a:rPr lang="en-CA" altLang="de-DE" sz="3600" b="1" noProof="0" dirty="0"/>
              <a:t>O</a:t>
            </a:r>
            <a:endParaRPr lang="en-CA" altLang="de-DE" b="1" noProof="0" dirty="0"/>
          </a:p>
        </p:txBody>
      </p:sp>
      <p:sp>
        <p:nvSpPr>
          <p:cNvPr id="66563" name="Inhaltsplatzhalter 2"/>
          <p:cNvSpPr>
            <a:spLocks noGrp="1"/>
          </p:cNvSpPr>
          <p:nvPr>
            <p:ph idx="1"/>
          </p:nvPr>
        </p:nvSpPr>
        <p:spPr>
          <a:xfrm>
            <a:off x="395536" y="1752600"/>
            <a:ext cx="8352928" cy="4114800"/>
          </a:xfrm>
        </p:spPr>
        <p:txBody>
          <a:bodyPr/>
          <a:lstStyle/>
          <a:p>
            <a:pPr>
              <a:defRPr/>
            </a:pPr>
            <a:r>
              <a:rPr lang="en-CA" altLang="de-DE" noProof="0" dirty="0"/>
              <a:t>Germany: 13/61 PTCS pediatrics patients</a:t>
            </a:r>
          </a:p>
          <a:p>
            <a:pPr>
              <a:defRPr/>
            </a:pPr>
            <a:r>
              <a:rPr lang="en-CA" altLang="de-DE" noProof="0" dirty="0"/>
              <a:t>Duesseldorf: 14/75 PTCS pediatric patients</a:t>
            </a:r>
          </a:p>
          <a:p>
            <a:pPr>
              <a:defRPr/>
            </a:pPr>
            <a:endParaRPr lang="en-CA" altLang="de-DE" b="1" noProof="0" dirty="0"/>
          </a:p>
          <a:p>
            <a:pPr>
              <a:defRPr/>
            </a:pPr>
            <a:r>
              <a:rPr lang="en-CA" altLang="de-DE" b="1" noProof="0" dirty="0"/>
              <a:t>This represents 18% of the total pediatric PTCS study population</a:t>
            </a:r>
          </a:p>
          <a:p>
            <a:pPr>
              <a:defRPr/>
            </a:pPr>
            <a:endParaRPr lang="en-CA" altLang="de-DE" noProof="0" dirty="0"/>
          </a:p>
          <a:p>
            <a:pPr>
              <a:defRPr/>
            </a:pPr>
            <a:endParaRPr lang="en-CA" altLang="de-DE" noProof="0" dirty="0"/>
          </a:p>
        </p:txBody>
      </p:sp>
      <p:sp>
        <p:nvSpPr>
          <p:cNvPr id="5" name="Rectangle 4"/>
          <p:cNvSpPr>
            <a:spLocks noChangeArrowheads="1"/>
          </p:cNvSpPr>
          <p:nvPr/>
        </p:nvSpPr>
        <p:spPr bwMode="auto">
          <a:xfrm>
            <a:off x="26996" y="5632178"/>
            <a:ext cx="9144000" cy="1200329"/>
          </a:xfrm>
          <a:prstGeom prst="rect">
            <a:avLst/>
          </a:prstGeom>
          <a:noFill/>
          <a:ln w="9525">
            <a:noFill/>
            <a:miter lim="800000"/>
            <a:headEnd/>
            <a:tailEnd/>
          </a:ln>
        </p:spPr>
        <p:txBody>
          <a:bodyPr>
            <a:spAutoFit/>
          </a:bodyPr>
          <a:lstStyle/>
          <a:p>
            <a:pPr eaLnBrk="1" hangingPunct="1"/>
            <a:r>
              <a:rPr lang="de-DE" altLang="de-DE" dirty="0"/>
              <a:t>Tibussek et al. </a:t>
            </a:r>
            <a:r>
              <a:rPr lang="de-DE" dirty="0" err="1"/>
              <a:t>Eur</a:t>
            </a:r>
            <a:r>
              <a:rPr lang="de-DE" dirty="0"/>
              <a:t> J </a:t>
            </a:r>
            <a:r>
              <a:rPr lang="de-DE" dirty="0" err="1"/>
              <a:t>Paediatr</a:t>
            </a:r>
            <a:r>
              <a:rPr lang="de-DE" dirty="0"/>
              <a:t> </a:t>
            </a:r>
            <a:r>
              <a:rPr lang="de-DE" dirty="0" err="1"/>
              <a:t>Neurol</a:t>
            </a:r>
            <a:r>
              <a:rPr lang="de-DE" dirty="0"/>
              <a:t>. </a:t>
            </a:r>
            <a:r>
              <a:rPr lang="en-CA" dirty="0"/>
              <a:t>Probable pseudotumor cerebri complex in 25 children. Further support of a concept. </a:t>
            </a:r>
            <a:r>
              <a:rPr lang="en-CA" dirty="0" err="1"/>
              <a:t>doi</a:t>
            </a:r>
            <a:r>
              <a:rPr lang="en-CA" dirty="0"/>
              <a:t>: 10.1016/j.ejpn.2016.10.004</a:t>
            </a:r>
            <a:r>
              <a:rPr lang="de-DE" dirty="0"/>
              <a:t>. </a:t>
            </a:r>
            <a:endParaRPr lang="de-DE" altLang="de-DE" dirty="0"/>
          </a:p>
          <a:p>
            <a:pPr eaLnBrk="1" hangingPunct="1"/>
            <a:r>
              <a:rPr lang="de-DE" altLang="de-DE" dirty="0"/>
              <a:t>Friedman DI et al. </a:t>
            </a:r>
            <a:r>
              <a:rPr lang="en-US" altLang="de-DE" dirty="0"/>
              <a:t>Revised diagnostic criteria for the </a:t>
            </a:r>
            <a:r>
              <a:rPr lang="en-US" altLang="de-DE" dirty="0" err="1"/>
              <a:t>pseudotumor</a:t>
            </a:r>
            <a:r>
              <a:rPr lang="en-US" altLang="de-DE" dirty="0"/>
              <a:t> </a:t>
            </a:r>
            <a:r>
              <a:rPr lang="en-US" altLang="de-DE" dirty="0" err="1"/>
              <a:t>cerebri</a:t>
            </a:r>
            <a:r>
              <a:rPr lang="en-US" altLang="de-DE" dirty="0"/>
              <a:t> syndrome in adults and children</a:t>
            </a:r>
            <a:r>
              <a:rPr lang="de-DE" altLang="de-DE" dirty="0"/>
              <a:t>. Neurology; 2013;81:1159–1165.</a:t>
            </a:r>
          </a:p>
        </p:txBody>
      </p:sp>
    </p:spTree>
    <p:extLst>
      <p:ext uri="{BB962C8B-B14F-4D97-AF65-F5344CB8AC3E}">
        <p14:creationId xmlns:p14="http://schemas.microsoft.com/office/powerpoint/2010/main" val="1412046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a:xfrm>
            <a:off x="685800" y="381000"/>
            <a:ext cx="7772400" cy="1143000"/>
          </a:xfrm>
        </p:spPr>
        <p:txBody>
          <a:bodyPr/>
          <a:lstStyle/>
          <a:p>
            <a:r>
              <a:rPr lang="en-CA" altLang="de-DE" sz="3600" b="1" noProof="0" dirty="0"/>
              <a:t>PTCS </a:t>
            </a:r>
            <a:r>
              <a:rPr lang="en-CA" altLang="de-DE" sz="3600" b="1" dirty="0"/>
              <a:t>with </a:t>
            </a:r>
            <a:r>
              <a:rPr lang="en-CA" altLang="de-DE" sz="3600" b="1" noProof="0" dirty="0"/>
              <a:t>CSF opening pressure </a:t>
            </a:r>
            <a:br>
              <a:rPr lang="en-CA" altLang="de-DE" sz="3600" b="1" noProof="0" dirty="0"/>
            </a:br>
            <a:r>
              <a:rPr lang="en-CA" altLang="de-DE" sz="3600" b="1" noProof="0" dirty="0"/>
              <a:t>&lt; 28 cm H</a:t>
            </a:r>
            <a:r>
              <a:rPr lang="en-CA" altLang="de-DE" sz="3600" b="1" baseline="-25000" noProof="0" dirty="0"/>
              <a:t>2</a:t>
            </a:r>
            <a:r>
              <a:rPr lang="en-CA" altLang="de-DE" sz="3600" b="1" noProof="0" dirty="0"/>
              <a:t>O</a:t>
            </a:r>
            <a:endParaRPr lang="en-CA" altLang="de-DE" b="1" noProof="0" dirty="0"/>
          </a:p>
        </p:txBody>
      </p:sp>
      <p:sp>
        <p:nvSpPr>
          <p:cNvPr id="66563" name="Inhaltsplatzhalter 2"/>
          <p:cNvSpPr>
            <a:spLocks noGrp="1"/>
          </p:cNvSpPr>
          <p:nvPr>
            <p:ph idx="1"/>
          </p:nvPr>
        </p:nvSpPr>
        <p:spPr>
          <a:xfrm>
            <a:off x="395536" y="1752600"/>
            <a:ext cx="8352928" cy="4114800"/>
          </a:xfrm>
        </p:spPr>
        <p:txBody>
          <a:bodyPr/>
          <a:lstStyle/>
          <a:p>
            <a:pPr>
              <a:defRPr/>
            </a:pPr>
            <a:r>
              <a:rPr lang="en-CA" altLang="de-DE" noProof="0" dirty="0"/>
              <a:t>Germany: 13/61 PTCS pediatrics patients</a:t>
            </a:r>
          </a:p>
          <a:p>
            <a:pPr>
              <a:defRPr/>
            </a:pPr>
            <a:r>
              <a:rPr lang="en-CA" altLang="de-DE" noProof="0" dirty="0"/>
              <a:t>Duesseldorf: 14/75 PTCS pediatric patients</a:t>
            </a:r>
          </a:p>
          <a:p>
            <a:pPr>
              <a:defRPr/>
            </a:pPr>
            <a:endParaRPr lang="en-CA" altLang="de-DE" b="1" noProof="0" dirty="0"/>
          </a:p>
          <a:p>
            <a:pPr>
              <a:defRPr/>
            </a:pPr>
            <a:r>
              <a:rPr lang="en-CA" altLang="de-DE" b="1" noProof="0" dirty="0"/>
              <a:t>This represents 18% of the total pediatric PTCS study population</a:t>
            </a:r>
          </a:p>
          <a:p>
            <a:pPr>
              <a:defRPr/>
            </a:pPr>
            <a:endParaRPr lang="en-CA" altLang="de-DE" noProof="0" dirty="0"/>
          </a:p>
          <a:p>
            <a:pPr>
              <a:defRPr/>
            </a:pPr>
            <a:endParaRPr lang="en-CA" altLang="de-DE" noProof="0" dirty="0"/>
          </a:p>
        </p:txBody>
      </p:sp>
      <p:sp>
        <p:nvSpPr>
          <p:cNvPr id="5" name="Rectangle 4"/>
          <p:cNvSpPr>
            <a:spLocks noChangeArrowheads="1"/>
          </p:cNvSpPr>
          <p:nvPr/>
        </p:nvSpPr>
        <p:spPr bwMode="auto">
          <a:xfrm>
            <a:off x="26996" y="5632178"/>
            <a:ext cx="9144000" cy="1200329"/>
          </a:xfrm>
          <a:prstGeom prst="rect">
            <a:avLst/>
          </a:prstGeom>
          <a:noFill/>
          <a:ln w="9525">
            <a:noFill/>
            <a:miter lim="800000"/>
            <a:headEnd/>
            <a:tailEnd/>
          </a:ln>
        </p:spPr>
        <p:txBody>
          <a:bodyPr>
            <a:spAutoFit/>
          </a:bodyPr>
          <a:lstStyle/>
          <a:p>
            <a:pPr eaLnBrk="1" hangingPunct="1"/>
            <a:r>
              <a:rPr lang="de-DE" altLang="de-DE" dirty="0"/>
              <a:t>Tibussek et al. </a:t>
            </a:r>
            <a:r>
              <a:rPr lang="de-DE" dirty="0" err="1"/>
              <a:t>Eur</a:t>
            </a:r>
            <a:r>
              <a:rPr lang="de-DE" dirty="0"/>
              <a:t> J </a:t>
            </a:r>
            <a:r>
              <a:rPr lang="de-DE" dirty="0" err="1"/>
              <a:t>Paediatr</a:t>
            </a:r>
            <a:r>
              <a:rPr lang="de-DE" dirty="0"/>
              <a:t> </a:t>
            </a:r>
            <a:r>
              <a:rPr lang="de-DE" dirty="0" err="1"/>
              <a:t>Neurol</a:t>
            </a:r>
            <a:r>
              <a:rPr lang="de-DE" dirty="0"/>
              <a:t>. </a:t>
            </a:r>
            <a:r>
              <a:rPr lang="en-CA" dirty="0"/>
              <a:t>Probable pseudotumor cerebri complex in 25 children. Further support of a concept. </a:t>
            </a:r>
            <a:r>
              <a:rPr lang="en-CA" dirty="0" err="1"/>
              <a:t>doi</a:t>
            </a:r>
            <a:r>
              <a:rPr lang="en-CA" dirty="0"/>
              <a:t>: 10.1016/j.ejpn.2016.10.004</a:t>
            </a:r>
            <a:r>
              <a:rPr lang="de-DE" dirty="0"/>
              <a:t>. </a:t>
            </a:r>
            <a:endParaRPr lang="de-DE" altLang="de-DE" dirty="0"/>
          </a:p>
          <a:p>
            <a:pPr eaLnBrk="1" hangingPunct="1"/>
            <a:r>
              <a:rPr lang="de-DE" altLang="de-DE" dirty="0"/>
              <a:t>Friedman DI et al. </a:t>
            </a:r>
            <a:r>
              <a:rPr lang="en-US" altLang="de-DE" dirty="0"/>
              <a:t>Revised diagnostic criteria for the </a:t>
            </a:r>
            <a:r>
              <a:rPr lang="en-US" altLang="de-DE" dirty="0" err="1"/>
              <a:t>pseudotumor</a:t>
            </a:r>
            <a:r>
              <a:rPr lang="en-US" altLang="de-DE" dirty="0"/>
              <a:t> </a:t>
            </a:r>
            <a:r>
              <a:rPr lang="en-US" altLang="de-DE" dirty="0" err="1"/>
              <a:t>cerebri</a:t>
            </a:r>
            <a:r>
              <a:rPr lang="en-US" altLang="de-DE" dirty="0"/>
              <a:t> syndrome in adults and children</a:t>
            </a:r>
            <a:r>
              <a:rPr lang="de-DE" altLang="de-DE" dirty="0"/>
              <a:t>. Neurology; 2013;81:1159–1165.</a:t>
            </a:r>
          </a:p>
        </p:txBody>
      </p:sp>
      <p:sp>
        <p:nvSpPr>
          <p:cNvPr id="2" name="Rechteck 1">
            <a:extLst>
              <a:ext uri="{FF2B5EF4-FFF2-40B4-BE49-F238E27FC236}">
                <a16:creationId xmlns:a16="http://schemas.microsoft.com/office/drawing/2014/main" id="{BDE7B028-FEA6-442C-978E-98B1723CF6DA}"/>
              </a:ext>
            </a:extLst>
          </p:cNvPr>
          <p:cNvSpPr/>
          <p:nvPr/>
        </p:nvSpPr>
        <p:spPr>
          <a:xfrm>
            <a:off x="251520" y="1524000"/>
            <a:ext cx="8352928" cy="304698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defRPr/>
            </a:pPr>
            <a:r>
              <a:rPr lang="en-CA" altLang="en-US" sz="4800" dirty="0"/>
              <a:t>PTCS diagnosis possible with OP &lt; 28 cm</a:t>
            </a:r>
          </a:p>
          <a:p>
            <a:pPr>
              <a:defRPr/>
            </a:pPr>
            <a:r>
              <a:rPr lang="en-CA" altLang="en-US" sz="4800" dirty="0"/>
              <a:t>There is </a:t>
            </a:r>
            <a:r>
              <a:rPr lang="en-CA" altLang="en-US" sz="4800" dirty="0">
                <a:solidFill>
                  <a:srgbClr val="FF0000"/>
                </a:solidFill>
              </a:rPr>
              <a:t>NO </a:t>
            </a:r>
            <a:r>
              <a:rPr lang="en-CA" altLang="en-US" sz="4800" i="1" dirty="0" err="1">
                <a:solidFill>
                  <a:srgbClr val="FF0000"/>
                </a:solidFill>
              </a:rPr>
              <a:t>cutoff</a:t>
            </a:r>
            <a:r>
              <a:rPr lang="en-CA" altLang="en-US" sz="4800" i="1" dirty="0">
                <a:solidFill>
                  <a:srgbClr val="FF0000"/>
                </a:solidFill>
              </a:rPr>
              <a:t> value</a:t>
            </a:r>
            <a:r>
              <a:rPr lang="en-CA" altLang="en-US" sz="4800" i="1" dirty="0"/>
              <a:t> </a:t>
            </a:r>
            <a:r>
              <a:rPr lang="en-CA" altLang="en-US" sz="4800" dirty="0"/>
              <a:t>for normal CSF opening pressure</a:t>
            </a:r>
          </a:p>
        </p:txBody>
      </p:sp>
    </p:spTree>
    <p:extLst>
      <p:ext uri="{BB962C8B-B14F-4D97-AF65-F5344CB8AC3E}">
        <p14:creationId xmlns:p14="http://schemas.microsoft.com/office/powerpoint/2010/main" val="241493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15888"/>
            <a:ext cx="8229600" cy="1143000"/>
          </a:xfrm>
        </p:spPr>
        <p:txBody>
          <a:bodyPr/>
          <a:lstStyle/>
          <a:p>
            <a:pPr eaLnBrk="1" hangingPunct="1"/>
            <a:r>
              <a:rPr lang="en-CA" altLang="de-DE" noProof="0" dirty="0"/>
              <a:t>Overview</a:t>
            </a:r>
          </a:p>
        </p:txBody>
      </p:sp>
      <p:sp>
        <p:nvSpPr>
          <p:cNvPr id="15363" name="Rectangle 3"/>
          <p:cNvSpPr>
            <a:spLocks noGrp="1" noChangeArrowheads="1"/>
          </p:cNvSpPr>
          <p:nvPr>
            <p:ph type="body" idx="1"/>
          </p:nvPr>
        </p:nvSpPr>
        <p:spPr>
          <a:xfrm>
            <a:off x="179388" y="1268413"/>
            <a:ext cx="8507412" cy="4525962"/>
          </a:xfrm>
        </p:spPr>
        <p:txBody>
          <a:bodyPr/>
          <a:lstStyle/>
          <a:p>
            <a:pPr eaLnBrk="1" hangingPunct="1"/>
            <a:r>
              <a:rPr lang="en-CA" altLang="de-DE" sz="2800" noProof="0" dirty="0"/>
              <a:t>2 Cases</a:t>
            </a:r>
          </a:p>
          <a:p>
            <a:pPr eaLnBrk="1" hangingPunct="1"/>
            <a:r>
              <a:rPr lang="en-CA" altLang="de-DE" sz="2800" noProof="0" dirty="0"/>
              <a:t>Case discussions</a:t>
            </a:r>
          </a:p>
          <a:p>
            <a:pPr lvl="1" eaLnBrk="1" hangingPunct="1"/>
            <a:r>
              <a:rPr lang="en-CA" altLang="de-DE" sz="2000" noProof="0" dirty="0"/>
              <a:t>What is intracranial hypertension?</a:t>
            </a:r>
          </a:p>
          <a:p>
            <a:pPr lvl="1" eaLnBrk="1" hangingPunct="1"/>
            <a:r>
              <a:rPr lang="en-CA" altLang="de-DE" sz="2000" noProof="0" dirty="0"/>
              <a:t>Diagnostic difficulties</a:t>
            </a:r>
          </a:p>
          <a:p>
            <a:pPr lvl="1" eaLnBrk="1" hangingPunct="1"/>
            <a:r>
              <a:rPr lang="en-CA" altLang="de-DE" sz="2000" noProof="0" dirty="0"/>
              <a:t>How do we monitor PTCS cases?</a:t>
            </a:r>
          </a:p>
          <a:p>
            <a:pPr lvl="1" eaLnBrk="1" hangingPunct="1"/>
            <a:r>
              <a:rPr lang="en-CA" altLang="de-DE" sz="2000" dirty="0"/>
              <a:t>When and why escalate</a:t>
            </a:r>
          </a:p>
          <a:p>
            <a:pPr eaLnBrk="1" hangingPunct="1"/>
            <a:r>
              <a:rPr lang="en-CA" altLang="de-DE" sz="2800" noProof="0" dirty="0"/>
              <a:t>Test questions</a:t>
            </a:r>
          </a:p>
          <a:p>
            <a:pPr eaLnBrk="1" hangingPunct="1"/>
            <a:r>
              <a:rPr lang="en-CA" altLang="de-DE" sz="2800" noProof="0" dirty="0"/>
              <a:t>Summary and Outlook</a:t>
            </a:r>
          </a:p>
        </p:txBody>
      </p:sp>
      <p:pic>
        <p:nvPicPr>
          <p:cNvPr id="4" name="Inhaltsplatzhalter 3">
            <a:extLst>
              <a:ext uri="{FF2B5EF4-FFF2-40B4-BE49-F238E27FC236}">
                <a16:creationId xmlns:a16="http://schemas.microsoft.com/office/drawing/2014/main" id="{7CE690AC-1563-4C7B-9DB2-86B2D914113D}"/>
              </a:ext>
            </a:extLst>
          </p:cNvPr>
          <p:cNvPicPr>
            <a:picLocks noChangeAspect="1"/>
          </p:cNvPicPr>
          <p:nvPr/>
        </p:nvPicPr>
        <p:blipFill>
          <a:blip r:embed="rId3"/>
          <a:stretch>
            <a:fillRect/>
          </a:stretch>
        </p:blipFill>
        <p:spPr bwMode="auto">
          <a:xfrm>
            <a:off x="198702" y="5345571"/>
            <a:ext cx="8746596" cy="150878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Case con´t</a:t>
            </a:r>
          </a:p>
        </p:txBody>
      </p:sp>
      <p:sp>
        <p:nvSpPr>
          <p:cNvPr id="3" name="Inhaltsplatzhalter 2"/>
          <p:cNvSpPr>
            <a:spLocks noGrp="1"/>
          </p:cNvSpPr>
          <p:nvPr>
            <p:ph idx="1"/>
          </p:nvPr>
        </p:nvSpPr>
        <p:spPr/>
        <p:txBody>
          <a:bodyPr/>
          <a:lstStyle/>
          <a:p>
            <a:pPr eaLnBrk="1" hangingPunct="1"/>
            <a:r>
              <a:rPr lang="en-CA" altLang="de-DE" noProof="0" dirty="0"/>
              <a:t>2 months later: </a:t>
            </a:r>
          </a:p>
          <a:p>
            <a:pPr marL="0" indent="0" eaLnBrk="1" hangingPunct="1">
              <a:buNone/>
              <a:tabLst>
                <a:tab pos="363538" algn="l"/>
              </a:tabLst>
            </a:pPr>
            <a:r>
              <a:rPr lang="en-CA" altLang="de-DE" dirty="0"/>
              <a:t>	</a:t>
            </a:r>
            <a:r>
              <a:rPr lang="en-CA" altLang="de-DE" noProof="0" dirty="0"/>
              <a:t>again blurred vision, vertigo, headache, 	worse than previously</a:t>
            </a:r>
          </a:p>
          <a:p>
            <a:pPr eaLnBrk="1" hangingPunct="1"/>
            <a:r>
              <a:rPr lang="en-CA" altLang="de-DE" noProof="0" dirty="0"/>
              <a:t>CSF OP 24 cm H2O, </a:t>
            </a:r>
            <a:br>
              <a:rPr lang="en-CA" altLang="de-DE" noProof="0" dirty="0"/>
            </a:br>
            <a:r>
              <a:rPr lang="en-CA" altLang="de-DE" noProof="0" dirty="0"/>
              <a:t>post LP again rapid improvement of vision</a:t>
            </a:r>
          </a:p>
          <a:p>
            <a:pPr eaLnBrk="1" hangingPunct="1"/>
            <a:r>
              <a:rPr lang="en-CA" altLang="de-DE" noProof="0" dirty="0"/>
              <a:t>Put on acetazolamide (20 mg/kg/d)</a:t>
            </a:r>
          </a:p>
          <a:p>
            <a:pPr eaLnBrk="1" hangingPunct="1"/>
            <a:endParaRPr lang="en-CA" altLang="de-DE" noProof="0" dirty="0"/>
          </a:p>
        </p:txBody>
      </p:sp>
    </p:spTree>
    <p:extLst>
      <p:ext uri="{BB962C8B-B14F-4D97-AF65-F5344CB8AC3E}">
        <p14:creationId xmlns:p14="http://schemas.microsoft.com/office/powerpoint/2010/main" val="4221687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EA10C-A344-4B3F-8AD1-8CC48E74085A}"/>
              </a:ext>
            </a:extLst>
          </p:cNvPr>
          <p:cNvSpPr>
            <a:spLocks noGrp="1"/>
          </p:cNvSpPr>
          <p:nvPr>
            <p:ph type="title"/>
          </p:nvPr>
        </p:nvSpPr>
        <p:spPr/>
        <p:txBody>
          <a:bodyPr/>
          <a:lstStyle/>
          <a:p>
            <a:r>
              <a:rPr lang="en-CA" dirty="0"/>
              <a:t>Case 2 con´t </a:t>
            </a:r>
          </a:p>
        </p:txBody>
      </p:sp>
      <p:sp>
        <p:nvSpPr>
          <p:cNvPr id="3" name="Inhaltsplatzhalter 2">
            <a:extLst>
              <a:ext uri="{FF2B5EF4-FFF2-40B4-BE49-F238E27FC236}">
                <a16:creationId xmlns:a16="http://schemas.microsoft.com/office/drawing/2014/main" id="{738ED6C7-270F-47A5-A0FB-E5326D18AA40}"/>
              </a:ext>
            </a:extLst>
          </p:cNvPr>
          <p:cNvSpPr>
            <a:spLocks noGrp="1"/>
          </p:cNvSpPr>
          <p:nvPr>
            <p:ph idx="1"/>
          </p:nvPr>
        </p:nvSpPr>
        <p:spPr>
          <a:xfrm>
            <a:off x="457200" y="1600200"/>
            <a:ext cx="8229600" cy="4525963"/>
          </a:xfrm>
        </p:spPr>
        <p:txBody>
          <a:bodyPr/>
          <a:lstStyle/>
          <a:p>
            <a:pPr eaLnBrk="1" hangingPunct="1"/>
            <a:r>
              <a:rPr lang="en-CA" altLang="de-DE" dirty="0"/>
              <a:t>On follow-up: Ophthalmology: Normalisation of papilledema, normal visual acuity</a:t>
            </a:r>
          </a:p>
          <a:p>
            <a:pPr eaLnBrk="1" hangingPunct="1"/>
            <a:r>
              <a:rPr lang="en-CA" altLang="de-DE" dirty="0"/>
              <a:t>4 months later presented again: </a:t>
            </a:r>
          </a:p>
          <a:p>
            <a:pPr lvl="1" eaLnBrk="1" hangingPunct="1"/>
            <a:r>
              <a:rPr lang="en-CA" altLang="de-DE" dirty="0"/>
              <a:t>Persisting headache, chronic daily</a:t>
            </a:r>
          </a:p>
          <a:p>
            <a:pPr lvl="1" eaLnBrk="1" hangingPunct="1"/>
            <a:r>
              <a:rPr lang="en-CA" altLang="de-DE" dirty="0"/>
              <a:t>In the meantime furosemide added </a:t>
            </a:r>
          </a:p>
          <a:p>
            <a:pPr lvl="1" eaLnBrk="1" hangingPunct="1"/>
            <a:r>
              <a:rPr lang="en-CA" altLang="de-DE" dirty="0"/>
              <a:t>Increasingly tired, no appetite, </a:t>
            </a:r>
          </a:p>
          <a:p>
            <a:pPr lvl="1" eaLnBrk="1" hangingPunct="1"/>
            <a:r>
              <a:rPr lang="en-CA" altLang="de-DE" dirty="0"/>
              <a:t>Misses weeks of school</a:t>
            </a:r>
          </a:p>
          <a:p>
            <a:pPr eaLnBrk="1" hangingPunct="1"/>
            <a:r>
              <a:rPr lang="en-CA" altLang="de-DE" dirty="0"/>
              <a:t>Re-LP: OP 37 cm H</a:t>
            </a:r>
            <a:r>
              <a:rPr lang="en-CA" altLang="de-DE" baseline="-25000" dirty="0"/>
              <a:t>2</a:t>
            </a:r>
            <a:r>
              <a:rPr lang="en-CA" altLang="de-DE" dirty="0"/>
              <a:t>O</a:t>
            </a:r>
          </a:p>
          <a:p>
            <a:endParaRPr lang="en-CA" dirty="0"/>
          </a:p>
        </p:txBody>
      </p:sp>
    </p:spTree>
    <p:extLst>
      <p:ext uri="{BB962C8B-B14F-4D97-AF65-F5344CB8AC3E}">
        <p14:creationId xmlns:p14="http://schemas.microsoft.com/office/powerpoint/2010/main" val="1380524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2E4AA6AC-5018-4FCC-A6D5-BD311AC8A5B4}"/>
              </a:ext>
            </a:extLst>
          </p:cNvPr>
          <p:cNvSpPr>
            <a:spLocks noGrp="1"/>
          </p:cNvSpPr>
          <p:nvPr>
            <p:ph type="title"/>
          </p:nvPr>
        </p:nvSpPr>
        <p:spPr>
          <a:xfrm>
            <a:off x="394554" y="466578"/>
            <a:ext cx="8354891" cy="930447"/>
          </a:xfrm>
        </p:spPr>
        <p:txBody>
          <a:bodyPr vert="horz" lIns="91440" tIns="45720" rIns="91440" bIns="45720" rtlCol="0" anchor="b">
            <a:normAutofit/>
          </a:bodyPr>
          <a:lstStyle/>
          <a:p>
            <a:pPr eaLnBrk="1" hangingPunct="1">
              <a:lnSpc>
                <a:spcPct val="90000"/>
              </a:lnSpc>
            </a:pPr>
            <a:r>
              <a:rPr lang="en-US" altLang="de-DE" sz="3600" kern="1200">
                <a:solidFill>
                  <a:srgbClr val="FFFFFF"/>
                </a:solidFill>
                <a:latin typeface="+mj-lt"/>
                <a:ea typeface="+mj-ea"/>
                <a:cs typeface="+mj-cs"/>
              </a:rPr>
              <a:t>Doctors now discuss sinovenous stent! </a:t>
            </a:r>
          </a:p>
        </p:txBody>
      </p:sp>
      <p:sp>
        <p:nvSpPr>
          <p:cNvPr id="5" name="Textplatzhalter 4">
            <a:extLst>
              <a:ext uri="{FF2B5EF4-FFF2-40B4-BE49-F238E27FC236}">
                <a16:creationId xmlns:a16="http://schemas.microsoft.com/office/drawing/2014/main" id="{5E9B057A-AC59-4498-B83A-A023739121F0}"/>
              </a:ext>
            </a:extLst>
          </p:cNvPr>
          <p:cNvSpPr>
            <a:spLocks noGrp="1"/>
          </p:cNvSpPr>
          <p:nvPr>
            <p:ph type="body" idx="1"/>
          </p:nvPr>
        </p:nvSpPr>
        <p:spPr>
          <a:xfrm>
            <a:off x="1143000" y="1525638"/>
            <a:ext cx="6858000" cy="420001"/>
          </a:xfrm>
        </p:spPr>
        <p:txBody>
          <a:bodyPr vert="horz" lIns="91440" tIns="45720" rIns="91440" bIns="45720" rtlCol="0">
            <a:normAutofit/>
          </a:bodyPr>
          <a:lstStyle/>
          <a:p>
            <a:pPr algn="ctr" eaLnBrk="1" hangingPunct="1">
              <a:lnSpc>
                <a:spcPct val="90000"/>
              </a:lnSpc>
              <a:spcBef>
                <a:spcPts val="1000"/>
              </a:spcBef>
            </a:pPr>
            <a:endParaRPr lang="en-US" sz="1700" kern="1200">
              <a:solidFill>
                <a:srgbClr val="E7E6E6"/>
              </a:solidFill>
              <a:latin typeface="+mn-lt"/>
              <a:ea typeface="+mn-ea"/>
              <a:cs typeface="+mn-cs"/>
            </a:endParaRP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Inhaltsplatzhalter 3">
            <a:extLst>
              <a:ext uri="{FF2B5EF4-FFF2-40B4-BE49-F238E27FC236}">
                <a16:creationId xmlns:a16="http://schemas.microsoft.com/office/drawing/2014/main" id="{E56DE21C-2EBD-4600-8DF5-38CF287E0629}"/>
              </a:ext>
            </a:extLst>
          </p:cNvPr>
          <p:cNvPicPr>
            <a:picLocks noChangeAspect="1"/>
          </p:cNvPicPr>
          <p:nvPr/>
        </p:nvPicPr>
        <p:blipFill>
          <a:blip r:embed="rId2"/>
          <a:stretch>
            <a:fillRect/>
          </a:stretch>
        </p:blipFill>
        <p:spPr bwMode="auto">
          <a:xfrm>
            <a:off x="492823" y="2509911"/>
            <a:ext cx="8117029" cy="3997637"/>
          </a:xfrm>
          <a:prstGeom prst="rect">
            <a:avLst/>
          </a:prstGeom>
          <a:noFill/>
        </p:spPr>
      </p:pic>
      <p:sp>
        <p:nvSpPr>
          <p:cNvPr id="8" name="Rechteck 7">
            <a:extLst>
              <a:ext uri="{FF2B5EF4-FFF2-40B4-BE49-F238E27FC236}">
                <a16:creationId xmlns:a16="http://schemas.microsoft.com/office/drawing/2014/main" id="{6F1CCCB3-D1F9-4106-BD95-111B24F21EB5}"/>
              </a:ext>
            </a:extLst>
          </p:cNvPr>
          <p:cNvSpPr/>
          <p:nvPr/>
        </p:nvSpPr>
        <p:spPr>
          <a:xfrm>
            <a:off x="611560" y="6444044"/>
            <a:ext cx="6696744" cy="369332"/>
          </a:xfrm>
          <a:prstGeom prst="rect">
            <a:avLst/>
          </a:prstGeom>
        </p:spPr>
        <p:txBody>
          <a:bodyPr wrap="square">
            <a:spAutoFit/>
          </a:bodyPr>
          <a:lstStyle/>
          <a:p>
            <a:r>
              <a:rPr lang="de-DE" dirty="0" err="1"/>
              <a:t>Neuroradiology</a:t>
            </a:r>
            <a:r>
              <a:rPr lang="de-DE" dirty="0"/>
              <a:t> DOI 10.1007/s00234-017-1783-5</a:t>
            </a:r>
          </a:p>
        </p:txBody>
      </p:sp>
    </p:spTree>
    <p:extLst>
      <p:ext uri="{BB962C8B-B14F-4D97-AF65-F5344CB8AC3E}">
        <p14:creationId xmlns:p14="http://schemas.microsoft.com/office/powerpoint/2010/main" val="2269364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DE31A80-88BA-4F3E-ADA0-F21525156D73}"/>
              </a:ext>
            </a:extLst>
          </p:cNvPr>
          <p:cNvSpPr>
            <a:spLocks noGrp="1"/>
          </p:cNvSpPr>
          <p:nvPr>
            <p:ph type="title"/>
          </p:nvPr>
        </p:nvSpPr>
        <p:spPr/>
        <p:txBody>
          <a:bodyPr/>
          <a:lstStyle/>
          <a:p>
            <a:r>
              <a:rPr lang="en-CA" dirty="0"/>
              <a:t>Questions to ask</a:t>
            </a:r>
          </a:p>
        </p:txBody>
      </p:sp>
      <p:sp>
        <p:nvSpPr>
          <p:cNvPr id="5" name="Inhaltsplatzhalter 4">
            <a:extLst>
              <a:ext uri="{FF2B5EF4-FFF2-40B4-BE49-F238E27FC236}">
                <a16:creationId xmlns:a16="http://schemas.microsoft.com/office/drawing/2014/main" id="{91E37015-ECEB-4462-BD31-CABA6BF417C3}"/>
              </a:ext>
            </a:extLst>
          </p:cNvPr>
          <p:cNvSpPr>
            <a:spLocks noGrp="1"/>
          </p:cNvSpPr>
          <p:nvPr>
            <p:ph idx="1"/>
          </p:nvPr>
        </p:nvSpPr>
        <p:spPr>
          <a:xfrm>
            <a:off x="457200" y="1340768"/>
            <a:ext cx="8363272" cy="4525963"/>
          </a:xfrm>
        </p:spPr>
        <p:txBody>
          <a:bodyPr/>
          <a:lstStyle/>
          <a:p>
            <a:r>
              <a:rPr lang="en-CA" sz="2800" dirty="0"/>
              <a:t>Was MRV before AND after LP done?</a:t>
            </a:r>
          </a:p>
          <a:p>
            <a:r>
              <a:rPr lang="en-CA" sz="2800" dirty="0"/>
              <a:t>Are the eyes at risk for permanent damage?</a:t>
            </a:r>
          </a:p>
          <a:p>
            <a:r>
              <a:rPr lang="en-CA" sz="2800" dirty="0"/>
              <a:t>Is her headache related to intracranial hypertension at all?</a:t>
            </a:r>
          </a:p>
          <a:p>
            <a:r>
              <a:rPr lang="en-CA" sz="2800" dirty="0"/>
              <a:t>Is there a need for escalating treatment?</a:t>
            </a:r>
          </a:p>
          <a:p>
            <a:pPr lvl="1"/>
            <a:r>
              <a:rPr lang="en-CA" dirty="0"/>
              <a:t>What is your treatment goal?</a:t>
            </a:r>
          </a:p>
          <a:p>
            <a:pPr lvl="1"/>
            <a:r>
              <a:rPr lang="en-CA" dirty="0"/>
              <a:t>Risk-benefit ratio?</a:t>
            </a:r>
            <a:endParaRPr lang="en-CA" sz="2800" dirty="0"/>
          </a:p>
          <a:p>
            <a:r>
              <a:rPr lang="en-CA" sz="2800" dirty="0"/>
              <a:t>What is the evidence for sinovenous stents in children/teenagers with PTCS?</a:t>
            </a:r>
          </a:p>
          <a:p>
            <a:endParaRPr lang="en-CA" dirty="0"/>
          </a:p>
        </p:txBody>
      </p:sp>
    </p:spTree>
    <p:extLst>
      <p:ext uri="{BB962C8B-B14F-4D97-AF65-F5344CB8AC3E}">
        <p14:creationId xmlns:p14="http://schemas.microsoft.com/office/powerpoint/2010/main" val="3428656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C452A333-D644-4F2A-A3F2-2B756DF4F9D4}"/>
              </a:ext>
            </a:extLst>
          </p:cNvPr>
          <p:cNvPicPr>
            <a:picLocks noGrp="1" noChangeAspect="1"/>
          </p:cNvPicPr>
          <p:nvPr>
            <p:ph idx="1"/>
          </p:nvPr>
        </p:nvPicPr>
        <p:blipFill>
          <a:blip r:embed="rId2"/>
          <a:stretch>
            <a:fillRect/>
          </a:stretch>
        </p:blipFill>
        <p:spPr>
          <a:xfrm>
            <a:off x="4860032" y="1268760"/>
            <a:ext cx="3384376" cy="4728172"/>
          </a:xfrm>
          <a:prstGeom prst="rect">
            <a:avLst/>
          </a:prstGeom>
        </p:spPr>
      </p:pic>
      <p:pic>
        <p:nvPicPr>
          <p:cNvPr id="5" name="Inhaltsplatzhalter 3">
            <a:extLst>
              <a:ext uri="{FF2B5EF4-FFF2-40B4-BE49-F238E27FC236}">
                <a16:creationId xmlns:a16="http://schemas.microsoft.com/office/drawing/2014/main" id="{7F8C77AE-319B-470F-837C-AF0EEE452909}"/>
              </a:ext>
            </a:extLst>
          </p:cNvPr>
          <p:cNvPicPr>
            <a:picLocks noChangeAspect="1"/>
          </p:cNvPicPr>
          <p:nvPr/>
        </p:nvPicPr>
        <p:blipFill>
          <a:blip r:embed="rId3"/>
          <a:stretch>
            <a:fillRect/>
          </a:stretch>
        </p:blipFill>
        <p:spPr bwMode="auto">
          <a:xfrm>
            <a:off x="755577" y="1417638"/>
            <a:ext cx="3528392" cy="4632847"/>
          </a:xfrm>
          <a:prstGeom prst="rect">
            <a:avLst/>
          </a:prstGeom>
          <a:noFill/>
          <a:ln w="9525">
            <a:noFill/>
            <a:miter lim="800000"/>
            <a:headEnd/>
            <a:tailEnd/>
          </a:ln>
        </p:spPr>
      </p:pic>
      <p:sp>
        <p:nvSpPr>
          <p:cNvPr id="2" name="Titel 1">
            <a:extLst>
              <a:ext uri="{FF2B5EF4-FFF2-40B4-BE49-F238E27FC236}">
                <a16:creationId xmlns:a16="http://schemas.microsoft.com/office/drawing/2014/main" id="{E968F61E-044F-48D0-8BC8-410A5112BD4D}"/>
              </a:ext>
            </a:extLst>
          </p:cNvPr>
          <p:cNvSpPr>
            <a:spLocks noGrp="1"/>
          </p:cNvSpPr>
          <p:nvPr>
            <p:ph type="title"/>
          </p:nvPr>
        </p:nvSpPr>
        <p:spPr/>
        <p:txBody>
          <a:bodyPr/>
          <a:lstStyle/>
          <a:p>
            <a:r>
              <a:rPr lang="en-CA" dirty="0"/>
              <a:t>MR Venography </a:t>
            </a:r>
            <a:br>
              <a:rPr lang="en-CA" dirty="0"/>
            </a:br>
            <a:r>
              <a:rPr lang="en-CA" dirty="0"/>
              <a:t>pre                   post LP</a:t>
            </a:r>
          </a:p>
        </p:txBody>
      </p:sp>
      <p:sp>
        <p:nvSpPr>
          <p:cNvPr id="6" name="Rechteck 5">
            <a:extLst>
              <a:ext uri="{FF2B5EF4-FFF2-40B4-BE49-F238E27FC236}">
                <a16:creationId xmlns:a16="http://schemas.microsoft.com/office/drawing/2014/main" id="{16F8B5FB-3EC2-44E0-86ED-E2B3006B1E7E}"/>
              </a:ext>
            </a:extLst>
          </p:cNvPr>
          <p:cNvSpPr/>
          <p:nvPr/>
        </p:nvSpPr>
        <p:spPr>
          <a:xfrm>
            <a:off x="457199" y="6381328"/>
            <a:ext cx="7920880" cy="369332"/>
          </a:xfrm>
          <a:prstGeom prst="rect">
            <a:avLst/>
          </a:prstGeom>
        </p:spPr>
        <p:txBody>
          <a:bodyPr wrap="square">
            <a:spAutoFit/>
          </a:bodyPr>
          <a:lstStyle/>
          <a:p>
            <a:r>
              <a:rPr lang="pl-PL" dirty="0">
                <a:hlinkClick r:id="rId4"/>
              </a:rPr>
              <a:t>J Neurol Neurosurg Psychiatry. 2012 May; 83(5): 488–494. </a:t>
            </a:r>
            <a:endParaRPr lang="en-CA" dirty="0"/>
          </a:p>
        </p:txBody>
      </p:sp>
    </p:spTree>
    <p:extLst>
      <p:ext uri="{BB962C8B-B14F-4D97-AF65-F5344CB8AC3E}">
        <p14:creationId xmlns:p14="http://schemas.microsoft.com/office/powerpoint/2010/main" val="2605111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CA" altLang="de-DE" sz="4000" noProof="0" dirty="0"/>
              <a:t>Headache as criteria for success?</a:t>
            </a:r>
          </a:p>
        </p:txBody>
      </p:sp>
      <p:sp>
        <p:nvSpPr>
          <p:cNvPr id="237571" name="Rectangle 3"/>
          <p:cNvSpPr>
            <a:spLocks noGrp="1" noChangeArrowheads="1"/>
          </p:cNvSpPr>
          <p:nvPr>
            <p:ph type="body" idx="1"/>
          </p:nvPr>
        </p:nvSpPr>
        <p:spPr/>
        <p:txBody>
          <a:bodyPr/>
          <a:lstStyle/>
          <a:p>
            <a:pPr eaLnBrk="1" hangingPunct="1"/>
            <a:r>
              <a:rPr lang="en-CA" altLang="de-DE" noProof="0" dirty="0"/>
              <a:t>A „classical“ patient shows rapid headache relief after LP</a:t>
            </a:r>
          </a:p>
          <a:p>
            <a:pPr eaLnBrk="1" hangingPunct="1">
              <a:buFontTx/>
              <a:buNone/>
            </a:pPr>
            <a:r>
              <a:rPr lang="en-CA" altLang="de-DE" noProof="0" dirty="0"/>
              <a:t>BUT</a:t>
            </a:r>
          </a:p>
          <a:p>
            <a:pPr eaLnBrk="1" hangingPunct="1">
              <a:buFontTx/>
              <a:buNone/>
            </a:pPr>
            <a:endParaRPr lang="en-CA" altLang="de-DE" noProof="0" dirty="0"/>
          </a:p>
        </p:txBody>
      </p:sp>
      <p:sp>
        <p:nvSpPr>
          <p:cNvPr id="139268" name="Text Box 4"/>
          <p:cNvSpPr txBox="1">
            <a:spLocks noChangeArrowheads="1"/>
          </p:cNvSpPr>
          <p:nvPr/>
        </p:nvSpPr>
        <p:spPr bwMode="auto">
          <a:xfrm>
            <a:off x="179388" y="6165850"/>
            <a:ext cx="7488237" cy="369332"/>
          </a:xfrm>
          <a:prstGeom prst="rect">
            <a:avLst/>
          </a:prstGeom>
          <a:noFill/>
          <a:ln w="9525">
            <a:noFill/>
            <a:miter lim="800000"/>
            <a:headEnd/>
            <a:tailEnd/>
          </a:ln>
        </p:spPr>
        <p:txBody>
          <a:bodyPr>
            <a:spAutoFit/>
          </a:bodyPr>
          <a:lstStyle/>
          <a:p>
            <a:pPr eaLnBrk="1" hangingPunct="1">
              <a:spcBef>
                <a:spcPct val="50000"/>
              </a:spcBef>
            </a:pPr>
            <a:r>
              <a:rPr lang="de-DE" altLang="de-DE" dirty="0"/>
              <a:t>Friedman DI, Rausch A. </a:t>
            </a:r>
            <a:r>
              <a:rPr lang="de-DE" altLang="de-DE" dirty="0" err="1"/>
              <a:t>Neurology</a:t>
            </a:r>
            <a:r>
              <a:rPr lang="de-DE" altLang="de-DE" dirty="0"/>
              <a:t> 2002; 58:1551-1553</a:t>
            </a:r>
          </a:p>
        </p:txBody>
      </p:sp>
    </p:spTree>
    <p:extLst>
      <p:ext uri="{BB962C8B-B14F-4D97-AF65-F5344CB8AC3E}">
        <p14:creationId xmlns:p14="http://schemas.microsoft.com/office/powerpoint/2010/main" val="4135558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 calcmode="lin" valueType="num">
                                      <p:cBhvr additive="base">
                                        <p:cTn id="7" dur="500" fill="hold"/>
                                        <p:tgtEl>
                                          <p:spTgt spid="237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7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7571">
                                            <p:txEl>
                                              <p:pRg st="1" end="1"/>
                                            </p:txEl>
                                          </p:spTgt>
                                        </p:tgtEl>
                                        <p:attrNameLst>
                                          <p:attrName>style.visibility</p:attrName>
                                        </p:attrNameLst>
                                      </p:cBhvr>
                                      <p:to>
                                        <p:strVal val="visible"/>
                                      </p:to>
                                    </p:set>
                                    <p:anim calcmode="lin" valueType="num">
                                      <p:cBhvr additive="base">
                                        <p:cTn id="13" dur="500" fill="hold"/>
                                        <p:tgtEl>
                                          <p:spTgt spid="237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75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Headache in </a:t>
            </a:r>
            <a:r>
              <a:rPr lang="en-CA" u="sng" noProof="0" dirty="0"/>
              <a:t>treated</a:t>
            </a:r>
            <a:r>
              <a:rPr lang="en-CA" noProof="0" dirty="0"/>
              <a:t> PTCS</a:t>
            </a:r>
          </a:p>
        </p:txBody>
      </p:sp>
      <p:sp>
        <p:nvSpPr>
          <p:cNvPr id="3" name="Inhaltsplatzhalter 2"/>
          <p:cNvSpPr>
            <a:spLocks noGrp="1"/>
          </p:cNvSpPr>
          <p:nvPr>
            <p:ph idx="1"/>
          </p:nvPr>
        </p:nvSpPr>
        <p:spPr/>
        <p:txBody>
          <a:bodyPr/>
          <a:lstStyle/>
          <a:p>
            <a:r>
              <a:rPr lang="en-CA" noProof="0" dirty="0"/>
              <a:t>N=82</a:t>
            </a:r>
          </a:p>
          <a:p>
            <a:r>
              <a:rPr lang="en-CA" b="1" noProof="0" dirty="0"/>
              <a:t>68% developed subsequent headache</a:t>
            </a:r>
          </a:p>
          <a:p>
            <a:pPr marL="0" indent="0">
              <a:buNone/>
            </a:pPr>
            <a:r>
              <a:rPr lang="en-CA" noProof="0" dirty="0"/>
              <a:t>Episodic tension type 			30</a:t>
            </a:r>
          </a:p>
          <a:p>
            <a:pPr marL="0" indent="0">
              <a:buNone/>
            </a:pPr>
            <a:r>
              <a:rPr lang="en-CA" noProof="0" dirty="0"/>
              <a:t>Migraine w/o aura				20</a:t>
            </a:r>
          </a:p>
          <a:p>
            <a:pPr marL="0" indent="0">
              <a:buNone/>
            </a:pPr>
            <a:r>
              <a:rPr lang="en-CA" noProof="0" dirty="0"/>
              <a:t>Chronic tension type			10</a:t>
            </a:r>
          </a:p>
          <a:p>
            <a:pPr marL="0" indent="0">
              <a:buNone/>
            </a:pPr>
            <a:r>
              <a:rPr lang="en-CA" noProof="0" dirty="0"/>
              <a:t>Analgesic overuse headache		8</a:t>
            </a:r>
          </a:p>
          <a:p>
            <a:pPr marL="0" indent="0">
              <a:buNone/>
            </a:pPr>
            <a:r>
              <a:rPr lang="en-CA" noProof="0" dirty="0"/>
              <a:t>…</a:t>
            </a:r>
          </a:p>
        </p:txBody>
      </p:sp>
      <p:sp>
        <p:nvSpPr>
          <p:cNvPr id="4" name="Rectangle 8"/>
          <p:cNvSpPr>
            <a:spLocks noChangeArrowheads="1"/>
          </p:cNvSpPr>
          <p:nvPr/>
        </p:nvSpPr>
        <p:spPr bwMode="auto">
          <a:xfrm>
            <a:off x="323850" y="6237312"/>
            <a:ext cx="7494616" cy="923330"/>
          </a:xfrm>
          <a:prstGeom prst="rect">
            <a:avLst/>
          </a:prstGeom>
          <a:noFill/>
          <a:ln w="9525">
            <a:noFill/>
            <a:miter lim="800000"/>
            <a:headEnd/>
            <a:tailEnd/>
          </a:ln>
        </p:spPr>
        <p:txBody>
          <a:bodyPr wrap="none">
            <a:spAutoFit/>
          </a:bodyPr>
          <a:lstStyle/>
          <a:p>
            <a:pPr eaLnBrk="1" hangingPunct="1"/>
            <a:r>
              <a:rPr lang="de-DE" altLang="de-DE" dirty="0"/>
              <a:t>Friedman D, Rausch E. </a:t>
            </a:r>
            <a:r>
              <a:rPr lang="en-US" altLang="de-DE" dirty="0"/>
              <a:t>Neurology. 2002 May 28;58(10):1551-3.</a:t>
            </a:r>
            <a:r>
              <a:rPr lang="de-DE" altLang="de-DE" dirty="0"/>
              <a:t> </a:t>
            </a:r>
            <a:br>
              <a:rPr lang="de-DE" altLang="de-DE" dirty="0"/>
            </a:br>
            <a:r>
              <a:rPr lang="de-DE" altLang="de-DE" dirty="0"/>
              <a:t>Bruce BB, </a:t>
            </a:r>
            <a:r>
              <a:rPr lang="de-DE" altLang="de-DE" dirty="0" err="1"/>
              <a:t>Biousse</a:t>
            </a:r>
            <a:r>
              <a:rPr lang="de-DE" altLang="de-DE" dirty="0"/>
              <a:t> V, Newman NJ. Am J </a:t>
            </a:r>
            <a:r>
              <a:rPr lang="de-DE" altLang="de-DE" dirty="0" err="1"/>
              <a:t>Ophthalmol</a:t>
            </a:r>
            <a:r>
              <a:rPr lang="de-DE" altLang="de-DE" dirty="0"/>
              <a:t> 2011;152:163-169</a:t>
            </a:r>
            <a:br>
              <a:rPr lang="de-DE" altLang="de-DE" dirty="0"/>
            </a:br>
            <a:endParaRPr lang="de-DE" altLang="de-DE" dirty="0"/>
          </a:p>
        </p:txBody>
      </p:sp>
    </p:spTree>
    <p:extLst>
      <p:ext uri="{BB962C8B-B14F-4D97-AF65-F5344CB8AC3E}">
        <p14:creationId xmlns:p14="http://schemas.microsoft.com/office/powerpoint/2010/main" val="1435641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CA" noProof="0" dirty="0"/>
              <a:t>„Patients with PTCS </a:t>
            </a:r>
            <a:r>
              <a:rPr lang="en-CA" u="sng" noProof="0" dirty="0"/>
              <a:t>often</a:t>
            </a:r>
            <a:r>
              <a:rPr lang="en-CA" noProof="0" dirty="0"/>
              <a:t> continue experiencing headache</a:t>
            </a:r>
          </a:p>
        </p:txBody>
      </p:sp>
      <p:sp>
        <p:nvSpPr>
          <p:cNvPr id="5" name="Textplatzhalter 4"/>
          <p:cNvSpPr>
            <a:spLocks noGrp="1"/>
          </p:cNvSpPr>
          <p:nvPr>
            <p:ph type="body" idx="1"/>
          </p:nvPr>
        </p:nvSpPr>
        <p:spPr/>
        <p:txBody>
          <a:bodyPr/>
          <a:lstStyle/>
          <a:p>
            <a:r>
              <a:rPr lang="en-CA" noProof="0" dirty="0"/>
              <a:t>…despite the apparent normalization of their intracranial pressure“</a:t>
            </a:r>
          </a:p>
        </p:txBody>
      </p:sp>
      <p:sp>
        <p:nvSpPr>
          <p:cNvPr id="6" name="Rectangle 8"/>
          <p:cNvSpPr>
            <a:spLocks noChangeArrowheads="1"/>
          </p:cNvSpPr>
          <p:nvPr/>
        </p:nvSpPr>
        <p:spPr bwMode="auto">
          <a:xfrm>
            <a:off x="323850" y="6300028"/>
            <a:ext cx="6720622" cy="369332"/>
          </a:xfrm>
          <a:prstGeom prst="rect">
            <a:avLst/>
          </a:prstGeom>
          <a:noFill/>
          <a:ln w="9525">
            <a:noFill/>
            <a:miter lim="800000"/>
            <a:headEnd/>
            <a:tailEnd/>
          </a:ln>
        </p:spPr>
        <p:txBody>
          <a:bodyPr wrap="none">
            <a:spAutoFit/>
          </a:bodyPr>
          <a:lstStyle/>
          <a:p>
            <a:pPr eaLnBrk="1" hangingPunct="1"/>
            <a:r>
              <a:rPr lang="de-DE" altLang="de-DE" dirty="0"/>
              <a:t>Friedman D, Rausch E. </a:t>
            </a:r>
            <a:r>
              <a:rPr lang="en-US" altLang="de-DE" dirty="0"/>
              <a:t>Neurology. 2002 May 28;58(10):1551-3.</a:t>
            </a:r>
            <a:endParaRPr lang="de-DE" altLang="de-DE" dirty="0"/>
          </a:p>
        </p:txBody>
      </p:sp>
    </p:spTree>
    <p:extLst>
      <p:ext uri="{BB962C8B-B14F-4D97-AF65-F5344CB8AC3E}">
        <p14:creationId xmlns:p14="http://schemas.microsoft.com/office/powerpoint/2010/main" val="3747555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Grafik 3"/>
          <p:cNvPicPr>
            <a:picLocks noChangeAspect="1"/>
          </p:cNvPicPr>
          <p:nvPr/>
        </p:nvPicPr>
        <p:blipFill>
          <a:blip r:embed="rId3" cstate="print"/>
          <a:srcRect/>
          <a:stretch>
            <a:fillRect/>
          </a:stretch>
        </p:blipFill>
        <p:spPr bwMode="auto">
          <a:xfrm>
            <a:off x="114300" y="0"/>
            <a:ext cx="8921750" cy="2133600"/>
          </a:xfrm>
          <a:prstGeom prst="rect">
            <a:avLst/>
          </a:prstGeom>
          <a:noFill/>
          <a:ln w="9525">
            <a:noFill/>
            <a:miter lim="800000"/>
            <a:headEnd/>
            <a:tailEnd/>
          </a:ln>
        </p:spPr>
      </p:pic>
      <p:sp>
        <p:nvSpPr>
          <p:cNvPr id="128003" name="Inhaltsplatzhalter 2"/>
          <p:cNvSpPr>
            <a:spLocks noGrp="1"/>
          </p:cNvSpPr>
          <p:nvPr>
            <p:ph idx="1"/>
          </p:nvPr>
        </p:nvSpPr>
        <p:spPr>
          <a:xfrm>
            <a:off x="457200" y="1639888"/>
            <a:ext cx="8229600" cy="4525962"/>
          </a:xfrm>
        </p:spPr>
        <p:txBody>
          <a:bodyPr/>
          <a:lstStyle/>
          <a:p>
            <a:endParaRPr lang="en-CA" altLang="en-US" noProof="0" dirty="0"/>
          </a:p>
          <a:p>
            <a:endParaRPr lang="en-CA" altLang="en-US" noProof="0" dirty="0"/>
          </a:p>
        </p:txBody>
      </p:sp>
      <p:sp>
        <p:nvSpPr>
          <p:cNvPr id="128004" name="Rechteck 4"/>
          <p:cNvSpPr>
            <a:spLocks noChangeArrowheads="1"/>
          </p:cNvSpPr>
          <p:nvPr/>
        </p:nvSpPr>
        <p:spPr bwMode="auto">
          <a:xfrm>
            <a:off x="0" y="6457950"/>
            <a:ext cx="3451225" cy="369888"/>
          </a:xfrm>
          <a:prstGeom prst="rect">
            <a:avLst/>
          </a:prstGeom>
          <a:noFill/>
          <a:ln w="9525">
            <a:noFill/>
            <a:miter lim="800000"/>
            <a:headEnd/>
            <a:tailEnd/>
          </a:ln>
        </p:spPr>
        <p:txBody>
          <a:bodyPr wrap="none">
            <a:spAutoFit/>
          </a:bodyPr>
          <a:lstStyle/>
          <a:p>
            <a:r>
              <a:rPr lang="en-US" altLang="en-US" dirty="0"/>
              <a:t>JAMA. 2014;311(16):1641-1651</a:t>
            </a:r>
          </a:p>
        </p:txBody>
      </p:sp>
      <p:sp>
        <p:nvSpPr>
          <p:cNvPr id="2" name="Ellipse 1"/>
          <p:cNvSpPr/>
          <p:nvPr/>
        </p:nvSpPr>
        <p:spPr>
          <a:xfrm>
            <a:off x="5795963" y="620713"/>
            <a:ext cx="3024187" cy="86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hteck 2"/>
          <p:cNvSpPr/>
          <p:nvPr/>
        </p:nvSpPr>
        <p:spPr>
          <a:xfrm>
            <a:off x="539552" y="2551837"/>
            <a:ext cx="7632848" cy="3108543"/>
          </a:xfrm>
          <a:prstGeom prst="rect">
            <a:avLst/>
          </a:prstGeom>
        </p:spPr>
        <p:txBody>
          <a:bodyPr wrap="square">
            <a:spAutoFit/>
          </a:bodyPr>
          <a:lstStyle/>
          <a:p>
            <a:r>
              <a:rPr lang="en-US" altLang="en-US" sz="2800" dirty="0"/>
              <a:t>the use of acetazolamide with a low-sodium weight reduction diet, compared with diet alone, </a:t>
            </a:r>
            <a:r>
              <a:rPr lang="en-US" altLang="en-US" sz="2800" b="1" dirty="0"/>
              <a:t>resulted in modest improvement in visual field function</a:t>
            </a:r>
            <a:r>
              <a:rPr lang="en-US" altLang="en-US" sz="2800" dirty="0"/>
              <a:t>.</a:t>
            </a:r>
          </a:p>
          <a:p>
            <a:endParaRPr lang="en-US" altLang="en-US" sz="2800" dirty="0"/>
          </a:p>
          <a:p>
            <a:r>
              <a:rPr lang="en-US" altLang="en-US" sz="2800" b="1" dirty="0">
                <a:solidFill>
                  <a:srgbClr val="FF0000"/>
                </a:solidFill>
              </a:rPr>
              <a:t>No significant treatment effects </a:t>
            </a:r>
            <a:r>
              <a:rPr lang="en-US" altLang="en-US" sz="2800" dirty="0"/>
              <a:t>were noted with respect to </a:t>
            </a:r>
            <a:r>
              <a:rPr lang="en-US" altLang="en-US" sz="2800" b="1" dirty="0">
                <a:solidFill>
                  <a:srgbClr val="FF0000"/>
                </a:solidFill>
              </a:rPr>
              <a:t>headache</a:t>
            </a:r>
            <a:r>
              <a:rPr lang="en-US" altLang="en-US" sz="2800" dirty="0"/>
              <a:t> disability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CA" noProof="0" dirty="0"/>
              <a:t>Headache: An indication for stenting?</a:t>
            </a:r>
          </a:p>
        </p:txBody>
      </p:sp>
      <p:sp>
        <p:nvSpPr>
          <p:cNvPr id="6" name="Inhaltsplatzhalter 5"/>
          <p:cNvSpPr>
            <a:spLocks noGrp="1"/>
          </p:cNvSpPr>
          <p:nvPr>
            <p:ph idx="1"/>
          </p:nvPr>
        </p:nvSpPr>
        <p:spPr/>
        <p:txBody>
          <a:bodyPr/>
          <a:lstStyle/>
          <a:p>
            <a:pPr marL="0" indent="0">
              <a:buNone/>
            </a:pPr>
            <a:r>
              <a:rPr lang="en-CA" noProof="0" dirty="0"/>
              <a:t>„We do not usually recommend surgical treatment or venous stenting for patients with isolated chronic headaches and mild to moderate </a:t>
            </a:r>
            <a:r>
              <a:rPr lang="en-CA" noProof="0" dirty="0" err="1"/>
              <a:t>papilloedema</a:t>
            </a:r>
            <a:r>
              <a:rPr lang="en-CA" noProof="0" dirty="0"/>
              <a:t> without visual loss“</a:t>
            </a:r>
          </a:p>
          <a:p>
            <a:pPr marL="0" indent="0">
              <a:buNone/>
            </a:pPr>
            <a:r>
              <a:rPr lang="en-CA" noProof="0" dirty="0"/>
              <a:t>„because of high prevalence of associated primary headache disorders and the frequent development of chronic headache unrelated to raised ICP make the success … too unpredictable“</a:t>
            </a:r>
          </a:p>
        </p:txBody>
      </p:sp>
      <p:sp>
        <p:nvSpPr>
          <p:cNvPr id="7" name="Rectangle 4"/>
          <p:cNvSpPr>
            <a:spLocks noChangeArrowheads="1"/>
          </p:cNvSpPr>
          <p:nvPr/>
        </p:nvSpPr>
        <p:spPr bwMode="auto">
          <a:xfrm>
            <a:off x="251520" y="6308725"/>
            <a:ext cx="6797566" cy="369332"/>
          </a:xfrm>
          <a:prstGeom prst="rect">
            <a:avLst/>
          </a:prstGeom>
          <a:noFill/>
          <a:ln w="9525">
            <a:noFill/>
            <a:miter lim="800000"/>
            <a:headEnd/>
            <a:tailEnd/>
          </a:ln>
        </p:spPr>
        <p:txBody>
          <a:bodyPr wrap="none">
            <a:spAutoFit/>
          </a:bodyPr>
          <a:lstStyle/>
          <a:p>
            <a:r>
              <a:rPr lang="de-DE" dirty="0"/>
              <a:t>Anne </a:t>
            </a:r>
            <a:r>
              <a:rPr lang="de-DE" dirty="0" err="1"/>
              <a:t>Ducros</a:t>
            </a:r>
            <a:r>
              <a:rPr lang="de-DE" dirty="0"/>
              <a:t> </a:t>
            </a:r>
            <a:r>
              <a:rPr lang="de-DE" dirty="0" err="1"/>
              <a:t>and</a:t>
            </a:r>
            <a:r>
              <a:rPr lang="de-DE" dirty="0"/>
              <a:t> Valerie </a:t>
            </a:r>
            <a:r>
              <a:rPr lang="de-DE" dirty="0" err="1"/>
              <a:t>Biousse</a:t>
            </a:r>
            <a:r>
              <a:rPr lang="de-DE" dirty="0"/>
              <a:t> in </a:t>
            </a:r>
            <a:r>
              <a:rPr lang="de-DE" altLang="en-US" dirty="0"/>
              <a:t>Lancet </a:t>
            </a:r>
            <a:r>
              <a:rPr lang="de-DE" altLang="en-US" dirty="0" err="1"/>
              <a:t>Neur</a:t>
            </a:r>
            <a:r>
              <a:rPr lang="de-DE" altLang="en-US" dirty="0"/>
              <a:t> 2015;14:655-68</a:t>
            </a:r>
          </a:p>
        </p:txBody>
      </p:sp>
    </p:spTree>
    <p:extLst>
      <p:ext uri="{BB962C8B-B14F-4D97-AF65-F5344CB8AC3E}">
        <p14:creationId xmlns:p14="http://schemas.microsoft.com/office/powerpoint/2010/main" val="1492713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00C3692-D3B0-4152-A259-44AB7C84ACFE}"/>
              </a:ext>
            </a:extLst>
          </p:cNvPr>
          <p:cNvSpPr>
            <a:spLocks noGrp="1"/>
          </p:cNvSpPr>
          <p:nvPr>
            <p:ph type="title"/>
          </p:nvPr>
        </p:nvSpPr>
        <p:spPr/>
        <p:txBody>
          <a:bodyPr/>
          <a:lstStyle/>
          <a:p>
            <a:r>
              <a:rPr lang="de-DE" dirty="0"/>
              <a:t>Case 1</a:t>
            </a:r>
            <a:endParaRPr lang="en-CA" dirty="0"/>
          </a:p>
        </p:txBody>
      </p:sp>
      <p:sp>
        <p:nvSpPr>
          <p:cNvPr id="5" name="Textplatzhalter 4">
            <a:extLst>
              <a:ext uri="{FF2B5EF4-FFF2-40B4-BE49-F238E27FC236}">
                <a16:creationId xmlns:a16="http://schemas.microsoft.com/office/drawing/2014/main" id="{38584522-9605-418E-BFFE-5CE964847B37}"/>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50645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A22C2-4D88-4C50-8BC6-2B357C0B620E}"/>
              </a:ext>
            </a:extLst>
          </p:cNvPr>
          <p:cNvSpPr>
            <a:spLocks noGrp="1"/>
          </p:cNvSpPr>
          <p:nvPr>
            <p:ph type="title"/>
          </p:nvPr>
        </p:nvSpPr>
        <p:spPr>
          <a:xfrm>
            <a:off x="457200" y="116632"/>
            <a:ext cx="8229600" cy="1143000"/>
          </a:xfrm>
        </p:spPr>
        <p:txBody>
          <a:bodyPr/>
          <a:lstStyle/>
          <a:p>
            <a:r>
              <a:rPr lang="en-CA" noProof="0" dirty="0"/>
              <a:t>Stent: German single-center experience</a:t>
            </a:r>
          </a:p>
        </p:txBody>
      </p:sp>
      <p:pic>
        <p:nvPicPr>
          <p:cNvPr id="4" name="Inhaltsplatzhalter 3">
            <a:extLst>
              <a:ext uri="{FF2B5EF4-FFF2-40B4-BE49-F238E27FC236}">
                <a16:creationId xmlns:a16="http://schemas.microsoft.com/office/drawing/2014/main" id="{2C5B1C8A-495F-4026-ABBA-07B0B22DEB0B}"/>
              </a:ext>
            </a:extLst>
          </p:cNvPr>
          <p:cNvPicPr>
            <a:picLocks noGrp="1" noChangeAspect="1"/>
          </p:cNvPicPr>
          <p:nvPr>
            <p:ph idx="1"/>
          </p:nvPr>
        </p:nvPicPr>
        <p:blipFill>
          <a:blip r:embed="rId2"/>
          <a:stretch>
            <a:fillRect/>
          </a:stretch>
        </p:blipFill>
        <p:spPr>
          <a:xfrm>
            <a:off x="107504" y="1340768"/>
            <a:ext cx="8229599" cy="2520280"/>
          </a:xfrm>
          <a:prstGeom prst="rect">
            <a:avLst/>
          </a:prstGeom>
        </p:spPr>
      </p:pic>
      <p:sp>
        <p:nvSpPr>
          <p:cNvPr id="5" name="Rechteck 4">
            <a:extLst>
              <a:ext uri="{FF2B5EF4-FFF2-40B4-BE49-F238E27FC236}">
                <a16:creationId xmlns:a16="http://schemas.microsoft.com/office/drawing/2014/main" id="{3D4152A2-B92D-4E24-877D-B0608AE5864D}"/>
              </a:ext>
            </a:extLst>
          </p:cNvPr>
          <p:cNvSpPr/>
          <p:nvPr/>
        </p:nvSpPr>
        <p:spPr>
          <a:xfrm>
            <a:off x="364703" y="3702511"/>
            <a:ext cx="7715200" cy="2246769"/>
          </a:xfrm>
          <a:prstGeom prst="rect">
            <a:avLst/>
          </a:prstGeom>
        </p:spPr>
        <p:txBody>
          <a:bodyPr wrap="square">
            <a:spAutoFit/>
          </a:bodyPr>
          <a:lstStyle/>
          <a:p>
            <a:r>
              <a:rPr lang="de-DE" sz="2800" dirty="0"/>
              <a:t>N=51, </a:t>
            </a:r>
            <a:r>
              <a:rPr lang="de-DE" sz="2800" dirty="0" err="1"/>
              <a:t>mean</a:t>
            </a:r>
            <a:r>
              <a:rPr lang="de-DE" sz="2800" dirty="0"/>
              <a:t> </a:t>
            </a:r>
            <a:r>
              <a:rPr lang="de-DE" sz="2800" dirty="0" err="1"/>
              <a:t>age</a:t>
            </a:r>
            <a:r>
              <a:rPr lang="de-DE" sz="2800" dirty="0"/>
              <a:t> 40 </a:t>
            </a:r>
            <a:r>
              <a:rPr lang="de-DE" sz="2800" dirty="0" err="1"/>
              <a:t>yrs</a:t>
            </a:r>
            <a:r>
              <a:rPr lang="de-DE" sz="2800" dirty="0"/>
              <a:t> (</a:t>
            </a:r>
            <a:r>
              <a:rPr lang="de-DE" sz="2800" dirty="0" err="1"/>
              <a:t>range</a:t>
            </a:r>
            <a:r>
              <a:rPr lang="de-DE" sz="2800" dirty="0"/>
              <a:t>, </a:t>
            </a:r>
            <a:r>
              <a:rPr lang="de-DE" sz="2800" dirty="0">
                <a:solidFill>
                  <a:srgbClr val="FF0000"/>
                </a:solidFill>
              </a:rPr>
              <a:t>5</a:t>
            </a:r>
            <a:r>
              <a:rPr lang="de-DE" sz="2800" dirty="0"/>
              <a:t> – 66 </a:t>
            </a:r>
            <a:r>
              <a:rPr lang="de-DE" sz="2800" dirty="0" err="1"/>
              <a:t>yrs</a:t>
            </a:r>
            <a:r>
              <a:rPr lang="de-DE" sz="2800" dirty="0"/>
              <a:t>) </a:t>
            </a:r>
          </a:p>
          <a:p>
            <a:r>
              <a:rPr lang="en-US" sz="2800" dirty="0"/>
              <a:t> “Improvement or resolution of papilledema was observed in 88% of the patients, and 84%</a:t>
            </a:r>
          </a:p>
          <a:p>
            <a:r>
              <a:rPr lang="en-US" sz="2800" dirty="0"/>
              <a:t>reported improvement or resolution of the headache.“</a:t>
            </a:r>
            <a:endParaRPr lang="de-DE" sz="2800" dirty="0"/>
          </a:p>
        </p:txBody>
      </p:sp>
    </p:spTree>
    <p:extLst>
      <p:ext uri="{BB962C8B-B14F-4D97-AF65-F5344CB8AC3E}">
        <p14:creationId xmlns:p14="http://schemas.microsoft.com/office/powerpoint/2010/main" val="1632961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CA" noProof="0" dirty="0"/>
              <a:t>Beware of publication bias!</a:t>
            </a:r>
          </a:p>
        </p:txBody>
      </p:sp>
      <p:sp>
        <p:nvSpPr>
          <p:cNvPr id="3" name="Untertitel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300507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RISKS are significant!!!</a:t>
            </a:r>
          </a:p>
        </p:txBody>
      </p:sp>
      <p:sp>
        <p:nvSpPr>
          <p:cNvPr id="3" name="Inhaltsplatzhalter 2"/>
          <p:cNvSpPr>
            <a:spLocks noGrp="1"/>
          </p:cNvSpPr>
          <p:nvPr>
            <p:ph idx="1"/>
          </p:nvPr>
        </p:nvSpPr>
        <p:spPr/>
        <p:txBody>
          <a:bodyPr/>
          <a:lstStyle/>
          <a:p>
            <a:r>
              <a:rPr lang="en-CA" noProof="0" dirty="0"/>
              <a:t>Venous perforation</a:t>
            </a:r>
          </a:p>
          <a:p>
            <a:r>
              <a:rPr lang="en-CA" noProof="0" dirty="0"/>
              <a:t>Subdural hemorrhage</a:t>
            </a:r>
          </a:p>
          <a:p>
            <a:r>
              <a:rPr lang="en-CA" noProof="0" dirty="0"/>
              <a:t>Stent migration</a:t>
            </a:r>
          </a:p>
          <a:p>
            <a:r>
              <a:rPr lang="en-CA" noProof="0" dirty="0"/>
              <a:t>In-stent thrombosis</a:t>
            </a:r>
          </a:p>
          <a:p>
            <a:r>
              <a:rPr lang="en-CA" noProof="0" dirty="0"/>
              <a:t>Recurrent stenosis</a:t>
            </a:r>
          </a:p>
          <a:p>
            <a:r>
              <a:rPr lang="en-CA" noProof="0" dirty="0"/>
              <a:t>Long-term antithrombotic treatment</a:t>
            </a:r>
          </a:p>
          <a:p>
            <a:r>
              <a:rPr lang="en-CA" noProof="0" dirty="0"/>
              <a:t>…</a:t>
            </a:r>
          </a:p>
        </p:txBody>
      </p:sp>
    </p:spTree>
    <p:extLst>
      <p:ext uri="{BB962C8B-B14F-4D97-AF65-F5344CB8AC3E}">
        <p14:creationId xmlns:p14="http://schemas.microsoft.com/office/powerpoint/2010/main" val="1607365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3448F0-35BE-4E83-B987-7065855470C8}"/>
              </a:ext>
            </a:extLst>
          </p:cNvPr>
          <p:cNvSpPr>
            <a:spLocks noGrp="1"/>
          </p:cNvSpPr>
          <p:nvPr>
            <p:ph type="title"/>
          </p:nvPr>
        </p:nvSpPr>
        <p:spPr/>
        <p:txBody>
          <a:bodyPr/>
          <a:lstStyle/>
          <a:p>
            <a:r>
              <a:rPr lang="en-CA" dirty="0">
                <a:solidFill>
                  <a:srgbClr val="FF0000"/>
                </a:solidFill>
              </a:rPr>
              <a:t>PRIMUM NIHIL NOCERE</a:t>
            </a:r>
            <a:endParaRPr lang="en-CA" dirty="0"/>
          </a:p>
        </p:txBody>
      </p:sp>
      <p:sp>
        <p:nvSpPr>
          <p:cNvPr id="5" name="Textplatzhalter 4">
            <a:extLst>
              <a:ext uri="{FF2B5EF4-FFF2-40B4-BE49-F238E27FC236}">
                <a16:creationId xmlns:a16="http://schemas.microsoft.com/office/drawing/2014/main" id="{26B2B491-14AB-45DF-9542-E2D3E44D663D}"/>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827975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en-CA" noProof="0" dirty="0"/>
              <a:t>Back to the case 2</a:t>
            </a:r>
          </a:p>
        </p:txBody>
      </p:sp>
      <p:sp>
        <p:nvSpPr>
          <p:cNvPr id="5" name="Untertitel 4"/>
          <p:cNvSpPr>
            <a:spLocks noGrp="1"/>
          </p:cNvSpPr>
          <p:nvPr>
            <p:ph type="subTitle" idx="1"/>
          </p:nvPr>
        </p:nvSpPr>
        <p:spPr/>
        <p:txBody>
          <a:bodyPr/>
          <a:lstStyle/>
          <a:p>
            <a:endParaRPr lang="de-DE"/>
          </a:p>
        </p:txBody>
      </p:sp>
    </p:spTree>
    <p:extLst>
      <p:ext uri="{BB962C8B-B14F-4D97-AF65-F5344CB8AC3E}">
        <p14:creationId xmlns:p14="http://schemas.microsoft.com/office/powerpoint/2010/main" val="22396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Case 2: Interpretation</a:t>
            </a:r>
          </a:p>
        </p:txBody>
      </p:sp>
      <p:sp>
        <p:nvSpPr>
          <p:cNvPr id="3" name="Inhaltsplatzhalter 2"/>
          <p:cNvSpPr>
            <a:spLocks noGrp="1"/>
          </p:cNvSpPr>
          <p:nvPr>
            <p:ph idx="1"/>
          </p:nvPr>
        </p:nvSpPr>
        <p:spPr/>
        <p:txBody>
          <a:bodyPr/>
          <a:lstStyle/>
          <a:p>
            <a:r>
              <a:rPr lang="en-CA" noProof="0" dirty="0"/>
              <a:t>„probable PTCS“ (OP  &lt;25 cm H2O)</a:t>
            </a:r>
          </a:p>
          <a:p>
            <a:r>
              <a:rPr lang="en-CA" noProof="0" dirty="0"/>
              <a:t>Response to LP very suggestive of PTCS</a:t>
            </a:r>
          </a:p>
          <a:p>
            <a:r>
              <a:rPr lang="en-CA" noProof="0" dirty="0"/>
              <a:t>Good response to treatment (re vision)</a:t>
            </a:r>
          </a:p>
          <a:p>
            <a:r>
              <a:rPr lang="en-CA" noProof="0" dirty="0"/>
              <a:t>f/u LP with increased OP and headache falsely interpreted as treatment resistance</a:t>
            </a:r>
          </a:p>
          <a:p>
            <a:r>
              <a:rPr lang="en-CA" noProof="0" dirty="0"/>
              <a:t>Clinical deterioration due to medication side effects</a:t>
            </a:r>
          </a:p>
          <a:p>
            <a:r>
              <a:rPr lang="en-CA" dirty="0"/>
              <a:t>Headache not PTCS related</a:t>
            </a:r>
          </a:p>
          <a:p>
            <a:endParaRPr lang="en-CA" noProof="0" dirty="0"/>
          </a:p>
        </p:txBody>
      </p:sp>
    </p:spTree>
    <p:extLst>
      <p:ext uri="{BB962C8B-B14F-4D97-AF65-F5344CB8AC3E}">
        <p14:creationId xmlns:p14="http://schemas.microsoft.com/office/powerpoint/2010/main" val="3259012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Case 2: Follow-up</a:t>
            </a:r>
          </a:p>
        </p:txBody>
      </p:sp>
      <p:sp>
        <p:nvSpPr>
          <p:cNvPr id="3" name="Inhaltsplatzhalter 2"/>
          <p:cNvSpPr>
            <a:spLocks noGrp="1"/>
          </p:cNvSpPr>
          <p:nvPr>
            <p:ph idx="1"/>
          </p:nvPr>
        </p:nvSpPr>
        <p:spPr/>
        <p:txBody>
          <a:bodyPr/>
          <a:lstStyle/>
          <a:p>
            <a:r>
              <a:rPr lang="en-CA" noProof="0" dirty="0"/>
              <a:t>After cessation of furosemide prompt clinical improvement</a:t>
            </a:r>
          </a:p>
          <a:p>
            <a:r>
              <a:rPr lang="en-CA" noProof="0" dirty="0"/>
              <a:t>Back to school</a:t>
            </a:r>
          </a:p>
          <a:p>
            <a:r>
              <a:rPr lang="en-CA" noProof="0" dirty="0"/>
              <a:t>Referral to headache program (multimodal therapy)</a:t>
            </a:r>
          </a:p>
          <a:p>
            <a:r>
              <a:rPr lang="en-CA" noProof="0" dirty="0"/>
              <a:t>Gradually improving headache</a:t>
            </a:r>
          </a:p>
          <a:p>
            <a:r>
              <a:rPr lang="en-CA" noProof="0" dirty="0"/>
              <a:t>Still remission, normal eye exam</a:t>
            </a:r>
          </a:p>
          <a:p>
            <a:r>
              <a:rPr lang="en-CA" b="1" noProof="0" dirty="0"/>
              <a:t>Above all: No invasive treatment</a:t>
            </a:r>
          </a:p>
          <a:p>
            <a:endParaRPr lang="en-CA" noProof="0" dirty="0"/>
          </a:p>
        </p:txBody>
      </p:sp>
    </p:spTree>
    <p:extLst>
      <p:ext uri="{BB962C8B-B14F-4D97-AF65-F5344CB8AC3E}">
        <p14:creationId xmlns:p14="http://schemas.microsoft.com/office/powerpoint/2010/main" val="33015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B40D0-D456-4D0E-A61D-44D62061BD7A}"/>
              </a:ext>
            </a:extLst>
          </p:cNvPr>
          <p:cNvSpPr>
            <a:spLocks noGrp="1"/>
          </p:cNvSpPr>
          <p:nvPr>
            <p:ph type="title"/>
          </p:nvPr>
        </p:nvSpPr>
        <p:spPr/>
        <p:txBody>
          <a:bodyPr/>
          <a:lstStyle/>
          <a:p>
            <a:r>
              <a:rPr lang="en-CA" noProof="0" dirty="0"/>
              <a:t>Test yourself 3)</a:t>
            </a:r>
          </a:p>
        </p:txBody>
      </p:sp>
      <p:sp>
        <p:nvSpPr>
          <p:cNvPr id="3" name="Inhaltsplatzhalter 2">
            <a:extLst>
              <a:ext uri="{FF2B5EF4-FFF2-40B4-BE49-F238E27FC236}">
                <a16:creationId xmlns:a16="http://schemas.microsoft.com/office/drawing/2014/main" id="{680C9C58-52A9-4907-961C-EBB83B9F7454}"/>
              </a:ext>
            </a:extLst>
          </p:cNvPr>
          <p:cNvSpPr>
            <a:spLocks noGrp="1"/>
          </p:cNvSpPr>
          <p:nvPr>
            <p:ph idx="1"/>
          </p:nvPr>
        </p:nvSpPr>
        <p:spPr>
          <a:xfrm>
            <a:off x="457200" y="1600200"/>
            <a:ext cx="8229600" cy="4525963"/>
          </a:xfrm>
        </p:spPr>
        <p:txBody>
          <a:bodyPr/>
          <a:lstStyle/>
          <a:p>
            <a:r>
              <a:rPr lang="en-CA" noProof="0" dirty="0"/>
              <a:t>How many patients referred to me for second opinion, already scheduled for shunt, are finally being operated?</a:t>
            </a:r>
          </a:p>
          <a:p>
            <a:pPr lvl="1"/>
            <a:r>
              <a:rPr lang="en-CA" noProof="0" dirty="0"/>
              <a:t>A) 50%</a:t>
            </a:r>
          </a:p>
          <a:p>
            <a:pPr lvl="1"/>
            <a:r>
              <a:rPr lang="en-CA" noProof="0" dirty="0"/>
              <a:t>B) 25%</a:t>
            </a:r>
          </a:p>
          <a:p>
            <a:pPr lvl="1"/>
            <a:r>
              <a:rPr lang="en-CA" noProof="0" dirty="0"/>
              <a:t>C) 10%</a:t>
            </a:r>
          </a:p>
          <a:p>
            <a:pPr lvl="1"/>
            <a:r>
              <a:rPr lang="en-CA" noProof="0" dirty="0"/>
              <a:t>D) 0%</a:t>
            </a:r>
          </a:p>
        </p:txBody>
      </p:sp>
    </p:spTree>
    <p:extLst>
      <p:ext uri="{BB962C8B-B14F-4D97-AF65-F5344CB8AC3E}">
        <p14:creationId xmlns:p14="http://schemas.microsoft.com/office/powerpoint/2010/main" val="2576409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9B4D9-5E73-4CE8-8C43-737BEBDC7A2D}"/>
              </a:ext>
            </a:extLst>
          </p:cNvPr>
          <p:cNvSpPr>
            <a:spLocks noGrp="1"/>
          </p:cNvSpPr>
          <p:nvPr>
            <p:ph type="title"/>
          </p:nvPr>
        </p:nvSpPr>
        <p:spPr/>
        <p:txBody>
          <a:bodyPr/>
          <a:lstStyle/>
          <a:p>
            <a:r>
              <a:rPr lang="en-CA" dirty="0"/>
              <a:t>Expert recommendation</a:t>
            </a:r>
          </a:p>
        </p:txBody>
      </p:sp>
      <p:sp>
        <p:nvSpPr>
          <p:cNvPr id="3" name="Inhaltsplatzhalter 2">
            <a:extLst>
              <a:ext uri="{FF2B5EF4-FFF2-40B4-BE49-F238E27FC236}">
                <a16:creationId xmlns:a16="http://schemas.microsoft.com/office/drawing/2014/main" id="{19ECA851-4E7D-40F8-AF76-F92D6ABDC783}"/>
              </a:ext>
            </a:extLst>
          </p:cNvPr>
          <p:cNvSpPr>
            <a:spLocks noGrp="1"/>
          </p:cNvSpPr>
          <p:nvPr>
            <p:ph idx="1"/>
          </p:nvPr>
        </p:nvSpPr>
        <p:spPr/>
        <p:txBody>
          <a:bodyPr/>
          <a:lstStyle/>
          <a:p>
            <a:r>
              <a:rPr lang="en-CA" dirty="0"/>
              <a:t>Before even considering any kind of invasive treatment of PTCS in children:</a:t>
            </a:r>
          </a:p>
          <a:p>
            <a:pPr marL="457200" lvl="1" indent="0">
              <a:buNone/>
            </a:pPr>
            <a:r>
              <a:rPr lang="en-CA" dirty="0"/>
              <a:t>1) Question your diagnosis</a:t>
            </a:r>
          </a:p>
          <a:p>
            <a:pPr marL="457200" lvl="1" indent="0">
              <a:buNone/>
            </a:pPr>
            <a:r>
              <a:rPr lang="en-CA" dirty="0"/>
              <a:t>2) Decide on your treatment goals</a:t>
            </a:r>
          </a:p>
          <a:p>
            <a:pPr marL="457200" lvl="1" indent="0">
              <a:buNone/>
            </a:pPr>
            <a:r>
              <a:rPr lang="en-CA" dirty="0"/>
              <a:t>3) Risk-benefit ratio?</a:t>
            </a:r>
          </a:p>
          <a:p>
            <a:pPr marL="457200" lvl="1" indent="0">
              <a:buNone/>
            </a:pPr>
            <a:r>
              <a:rPr lang="en-CA" dirty="0"/>
              <a:t>4) If in doubt: Strongly consider </a:t>
            </a:r>
            <a:r>
              <a:rPr lang="en-CA" dirty="0">
                <a:hlinkClick r:id="rId2"/>
              </a:rPr>
              <a:t>Continuous intracranial pressure monitoring</a:t>
            </a:r>
            <a:r>
              <a:rPr lang="en-CA" dirty="0"/>
              <a:t> BEFORE referring for surgery</a:t>
            </a:r>
          </a:p>
        </p:txBody>
      </p:sp>
    </p:spTree>
    <p:extLst>
      <p:ext uri="{BB962C8B-B14F-4D97-AF65-F5344CB8AC3E}">
        <p14:creationId xmlns:p14="http://schemas.microsoft.com/office/powerpoint/2010/main" val="861018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CA" altLang="de-DE" noProof="0" dirty="0"/>
              <a:t>What are our treatment goals?</a:t>
            </a:r>
          </a:p>
        </p:txBody>
      </p:sp>
      <p:sp>
        <p:nvSpPr>
          <p:cNvPr id="196611" name="Rectangle 3"/>
          <p:cNvSpPr>
            <a:spLocks noGrp="1" noChangeArrowheads="1"/>
          </p:cNvSpPr>
          <p:nvPr>
            <p:ph type="body" idx="1"/>
          </p:nvPr>
        </p:nvSpPr>
        <p:spPr/>
        <p:txBody>
          <a:bodyPr/>
          <a:lstStyle/>
          <a:p>
            <a:pPr marL="609600" indent="-609600" eaLnBrk="1" hangingPunct="1">
              <a:buFontTx/>
              <a:buNone/>
            </a:pPr>
            <a:r>
              <a:rPr lang="en-CA" altLang="de-DE" sz="3600" noProof="0" dirty="0"/>
              <a:t>1)	Maintain/regain normal visual function</a:t>
            </a:r>
          </a:p>
          <a:p>
            <a:pPr marL="609600" indent="-609600" eaLnBrk="1" hangingPunct="1"/>
            <a:endParaRPr lang="en-CA" altLang="de-DE" sz="3600" noProof="0" dirty="0"/>
          </a:p>
          <a:p>
            <a:pPr marL="609600" indent="-609600" eaLnBrk="1" hangingPunct="1">
              <a:buFontTx/>
              <a:buAutoNum type="arabicParenR" startAt="2"/>
            </a:pPr>
            <a:r>
              <a:rPr lang="en-CA" altLang="de-DE" sz="3600" noProof="0" dirty="0"/>
              <a:t>Relief headaches</a:t>
            </a:r>
          </a:p>
          <a:p>
            <a:pPr marL="609600" indent="-609600" eaLnBrk="1" hangingPunct="1">
              <a:buFontTx/>
              <a:buAutoNum type="arabicParenR" startAt="2"/>
            </a:pPr>
            <a:endParaRPr lang="en-CA" altLang="de-DE" sz="3600" noProof="0" dirty="0"/>
          </a:p>
          <a:p>
            <a:pPr marL="609600" indent="-609600" eaLnBrk="1" hangingPunct="1">
              <a:buFontTx/>
              <a:buAutoNum type="arabicParenR" startAt="2"/>
            </a:pPr>
            <a:r>
              <a:rPr lang="en-CA" altLang="de-DE" sz="3600" dirty="0"/>
              <a:t>P</a:t>
            </a:r>
            <a:r>
              <a:rPr lang="en-CA" altLang="de-DE" sz="3600" noProof="0" dirty="0" err="1"/>
              <a:t>revent</a:t>
            </a:r>
            <a:r>
              <a:rPr lang="en-CA" altLang="de-DE" sz="3600" noProof="0" dirty="0"/>
              <a:t> unnecessary invasive treatment</a:t>
            </a:r>
          </a:p>
          <a:p>
            <a:pPr marL="609600" indent="-609600" eaLnBrk="1" hangingPunct="1">
              <a:buFontTx/>
              <a:buNone/>
            </a:pPr>
            <a:endParaRPr lang="en-CA" altLang="de-DE" sz="3600" noProof="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additive="base">
                                        <p:cTn id="7" dur="500" fill="hold"/>
                                        <p:tgtEl>
                                          <p:spTgt spid="196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6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6611">
                                            <p:txEl>
                                              <p:pRg st="2" end="2"/>
                                            </p:txEl>
                                          </p:spTgt>
                                        </p:tgtEl>
                                        <p:attrNameLst>
                                          <p:attrName>style.visibility</p:attrName>
                                        </p:attrNameLst>
                                      </p:cBhvr>
                                      <p:to>
                                        <p:strVal val="visible"/>
                                      </p:to>
                                    </p:set>
                                    <p:anim calcmode="lin" valueType="num">
                                      <p:cBhvr additive="base">
                                        <p:cTn id="13" dur="500" fill="hold"/>
                                        <p:tgtEl>
                                          <p:spTgt spid="1966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6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6611">
                                            <p:txEl>
                                              <p:pRg st="4" end="4"/>
                                            </p:txEl>
                                          </p:spTgt>
                                        </p:tgtEl>
                                        <p:attrNameLst>
                                          <p:attrName>style.visibility</p:attrName>
                                        </p:attrNameLst>
                                      </p:cBhvr>
                                      <p:to>
                                        <p:strVal val="visible"/>
                                      </p:to>
                                    </p:set>
                                    <p:anim calcmode="lin" valueType="num">
                                      <p:cBhvr additive="base">
                                        <p:cTn id="19" dur="500" fill="hold"/>
                                        <p:tgtEl>
                                          <p:spTgt spid="1966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66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CCBD6FCB-2DDF-43D6-BDCE-D4454E3A1EFF}"/>
              </a:ext>
            </a:extLst>
          </p:cNvPr>
          <p:cNvSpPr>
            <a:spLocks noGrp="1" noChangeArrowheads="1"/>
          </p:cNvSpPr>
          <p:nvPr>
            <p:ph type="title"/>
          </p:nvPr>
        </p:nvSpPr>
        <p:spPr/>
        <p:txBody>
          <a:bodyPr/>
          <a:lstStyle/>
          <a:p>
            <a:pPr eaLnBrk="1" hangingPunct="1"/>
            <a:r>
              <a:rPr lang="en-CA" altLang="de-DE" dirty="0"/>
              <a:t>Case 1</a:t>
            </a:r>
          </a:p>
        </p:txBody>
      </p:sp>
      <p:sp>
        <p:nvSpPr>
          <p:cNvPr id="123907" name="Rectangle 4">
            <a:extLst>
              <a:ext uri="{FF2B5EF4-FFF2-40B4-BE49-F238E27FC236}">
                <a16:creationId xmlns:a16="http://schemas.microsoft.com/office/drawing/2014/main" id="{CC21F499-7B4C-4250-BCDD-D35487A0F769}"/>
              </a:ext>
            </a:extLst>
          </p:cNvPr>
          <p:cNvSpPr>
            <a:spLocks noGrp="1" noChangeArrowheads="1"/>
          </p:cNvSpPr>
          <p:nvPr>
            <p:ph idx="1"/>
          </p:nvPr>
        </p:nvSpPr>
        <p:spPr>
          <a:noFill/>
        </p:spPr>
        <p:txBody>
          <a:bodyPr/>
          <a:lstStyle/>
          <a:p>
            <a:pPr eaLnBrk="1" hangingPunct="1">
              <a:lnSpc>
                <a:spcPct val="80000"/>
              </a:lnSpc>
            </a:pPr>
            <a:r>
              <a:rPr lang="en-CA" altLang="de-DE" dirty="0"/>
              <a:t>7 yrs, non-obese otherwise healthy boy</a:t>
            </a:r>
          </a:p>
          <a:p>
            <a:pPr eaLnBrk="1" hangingPunct="1">
              <a:lnSpc>
                <a:spcPct val="80000"/>
              </a:lnSpc>
            </a:pPr>
            <a:r>
              <a:rPr lang="en-CA" altLang="de-DE" dirty="0"/>
              <a:t>Subjective visual disturbances since 6 wks</a:t>
            </a:r>
          </a:p>
          <a:p>
            <a:pPr eaLnBrk="1" hangingPunct="1">
              <a:lnSpc>
                <a:spcPct val="80000"/>
              </a:lnSpc>
            </a:pPr>
            <a:r>
              <a:rPr lang="en-CA" altLang="de-DE" dirty="0"/>
              <a:t>Papilledema (“disc margin blurred, R&gt;L”)</a:t>
            </a:r>
          </a:p>
          <a:p>
            <a:pPr eaLnBrk="1" hangingPunct="1">
              <a:lnSpc>
                <a:spcPct val="80000"/>
              </a:lnSpc>
            </a:pPr>
            <a:r>
              <a:rPr lang="en-CA" altLang="de-DE" dirty="0"/>
              <a:t>Normal visual acuity, visual fields OK</a:t>
            </a:r>
          </a:p>
          <a:p>
            <a:pPr eaLnBrk="1" hangingPunct="1">
              <a:lnSpc>
                <a:spcPct val="80000"/>
              </a:lnSpc>
            </a:pPr>
            <a:r>
              <a:rPr lang="en-CA" altLang="de-DE" dirty="0"/>
              <a:t>normal MRI </a:t>
            </a:r>
          </a:p>
          <a:p>
            <a:pPr eaLnBrk="1" hangingPunct="1">
              <a:lnSpc>
                <a:spcPct val="80000"/>
              </a:lnSpc>
            </a:pPr>
            <a:r>
              <a:rPr lang="en-CA" altLang="de-DE" dirty="0"/>
              <a:t>LP (without sedation): </a:t>
            </a:r>
            <a:br>
              <a:rPr lang="en-CA" altLang="de-DE" dirty="0"/>
            </a:br>
            <a:r>
              <a:rPr lang="en-CA" altLang="de-DE" dirty="0"/>
              <a:t>Opening pressure 37 cm H2O</a:t>
            </a:r>
          </a:p>
          <a:p>
            <a:pPr eaLnBrk="1" hangingPunct="1">
              <a:lnSpc>
                <a:spcPct val="80000"/>
              </a:lnSpc>
            </a:pPr>
            <a:r>
              <a:rPr lang="en-CA" altLang="de-DE" dirty="0"/>
              <a:t>After 4 </a:t>
            </a:r>
            <a:r>
              <a:rPr lang="en-CA" altLang="de-DE" dirty="0" err="1"/>
              <a:t>wks</a:t>
            </a:r>
            <a:r>
              <a:rPr lang="en-CA" altLang="de-DE" dirty="0"/>
              <a:t> Acetazolamide 10 mg/kg, no adverse effects, Base excess – 8,4 mmol/l</a:t>
            </a:r>
          </a:p>
          <a:p>
            <a:pPr eaLnBrk="1" hangingPunct="1">
              <a:lnSpc>
                <a:spcPct val="80000"/>
              </a:lnSpc>
            </a:pPr>
            <a:r>
              <a:rPr lang="en-CA" altLang="de-DE" dirty="0"/>
              <a:t>Does not c/o visual disturbances any more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0AE7635-A949-40C6-845B-5212301AAA7D}"/>
              </a:ext>
            </a:extLst>
          </p:cNvPr>
          <p:cNvPicPr>
            <a:picLocks noChangeAspect="1"/>
          </p:cNvPicPr>
          <p:nvPr/>
        </p:nvPicPr>
        <p:blipFill>
          <a:blip r:embed="rId3"/>
          <a:stretch>
            <a:fillRect/>
          </a:stretch>
        </p:blipFill>
        <p:spPr>
          <a:xfrm>
            <a:off x="-725416" y="2995662"/>
            <a:ext cx="8905875" cy="2038350"/>
          </a:xfrm>
          <a:prstGeom prst="rect">
            <a:avLst/>
          </a:prstGeom>
        </p:spPr>
      </p:pic>
      <p:pic>
        <p:nvPicPr>
          <p:cNvPr id="11" name="Grafik 10">
            <a:extLst>
              <a:ext uri="{FF2B5EF4-FFF2-40B4-BE49-F238E27FC236}">
                <a16:creationId xmlns:a16="http://schemas.microsoft.com/office/drawing/2014/main" id="{6D33EE1F-1D85-4D08-BA3E-52220780BE5D}"/>
              </a:ext>
            </a:extLst>
          </p:cNvPr>
          <p:cNvPicPr>
            <a:picLocks noChangeAspect="1"/>
          </p:cNvPicPr>
          <p:nvPr/>
        </p:nvPicPr>
        <p:blipFill>
          <a:blip r:embed="rId4"/>
          <a:stretch>
            <a:fillRect/>
          </a:stretch>
        </p:blipFill>
        <p:spPr>
          <a:xfrm>
            <a:off x="6430518" y="2622903"/>
            <a:ext cx="2486971" cy="4291801"/>
          </a:xfrm>
          <a:prstGeom prst="rect">
            <a:avLst/>
          </a:prstGeom>
        </p:spPr>
      </p:pic>
      <p:pic>
        <p:nvPicPr>
          <p:cNvPr id="12" name="Grafik 11">
            <a:extLst>
              <a:ext uri="{FF2B5EF4-FFF2-40B4-BE49-F238E27FC236}">
                <a16:creationId xmlns:a16="http://schemas.microsoft.com/office/drawing/2014/main" id="{127247A3-D4EC-4577-9D51-4637C6CF193C}"/>
              </a:ext>
            </a:extLst>
          </p:cNvPr>
          <p:cNvPicPr>
            <a:picLocks noChangeAspect="1"/>
          </p:cNvPicPr>
          <p:nvPr/>
        </p:nvPicPr>
        <p:blipFill>
          <a:blip r:embed="rId5"/>
          <a:stretch>
            <a:fillRect/>
          </a:stretch>
        </p:blipFill>
        <p:spPr>
          <a:xfrm>
            <a:off x="5239707" y="1531578"/>
            <a:ext cx="3867835" cy="1529332"/>
          </a:xfrm>
          <a:prstGeom prst="rect">
            <a:avLst/>
          </a:prstGeom>
        </p:spPr>
      </p:pic>
      <p:sp>
        <p:nvSpPr>
          <p:cNvPr id="2" name="Titel 1">
            <a:extLst>
              <a:ext uri="{FF2B5EF4-FFF2-40B4-BE49-F238E27FC236}">
                <a16:creationId xmlns:a16="http://schemas.microsoft.com/office/drawing/2014/main" id="{6AC3C161-E057-4DCD-945D-760DBC7B3DB7}"/>
              </a:ext>
            </a:extLst>
          </p:cNvPr>
          <p:cNvSpPr>
            <a:spLocks noGrp="1"/>
          </p:cNvSpPr>
          <p:nvPr>
            <p:ph type="title"/>
          </p:nvPr>
        </p:nvSpPr>
        <p:spPr/>
        <p:txBody>
          <a:bodyPr/>
          <a:lstStyle/>
          <a:p>
            <a:r>
              <a:rPr lang="en-CA" dirty="0"/>
              <a:t>Continuous intracranial pressure monitoring.</a:t>
            </a:r>
          </a:p>
        </p:txBody>
      </p:sp>
      <p:pic>
        <p:nvPicPr>
          <p:cNvPr id="4" name="Grafik 3">
            <a:extLst>
              <a:ext uri="{FF2B5EF4-FFF2-40B4-BE49-F238E27FC236}">
                <a16:creationId xmlns:a16="http://schemas.microsoft.com/office/drawing/2014/main" id="{3853EAC8-9112-407D-A5B6-1A583DA3CAD9}"/>
              </a:ext>
            </a:extLst>
          </p:cNvPr>
          <p:cNvPicPr>
            <a:picLocks noChangeAspect="1"/>
          </p:cNvPicPr>
          <p:nvPr/>
        </p:nvPicPr>
        <p:blipFill>
          <a:blip r:embed="rId6"/>
          <a:stretch>
            <a:fillRect/>
          </a:stretch>
        </p:blipFill>
        <p:spPr>
          <a:xfrm>
            <a:off x="179512" y="1628800"/>
            <a:ext cx="6774767" cy="1280271"/>
          </a:xfrm>
          <a:prstGeom prst="rect">
            <a:avLst/>
          </a:prstGeom>
        </p:spPr>
      </p:pic>
      <p:pic>
        <p:nvPicPr>
          <p:cNvPr id="5" name="Grafik 4">
            <a:extLst>
              <a:ext uri="{FF2B5EF4-FFF2-40B4-BE49-F238E27FC236}">
                <a16:creationId xmlns:a16="http://schemas.microsoft.com/office/drawing/2014/main" id="{EE2F2CA1-B009-456E-887F-DCBD72BE8A86}"/>
              </a:ext>
            </a:extLst>
          </p:cNvPr>
          <p:cNvPicPr>
            <a:picLocks noChangeAspect="1"/>
          </p:cNvPicPr>
          <p:nvPr/>
        </p:nvPicPr>
        <p:blipFill>
          <a:blip r:embed="rId7"/>
          <a:stretch>
            <a:fillRect/>
          </a:stretch>
        </p:blipFill>
        <p:spPr>
          <a:xfrm>
            <a:off x="1920010" y="2622903"/>
            <a:ext cx="5303980" cy="1112616"/>
          </a:xfrm>
          <a:prstGeom prst="rect">
            <a:avLst/>
          </a:prstGeom>
        </p:spPr>
      </p:pic>
      <p:sp>
        <p:nvSpPr>
          <p:cNvPr id="6" name="Rechteck 5">
            <a:extLst>
              <a:ext uri="{FF2B5EF4-FFF2-40B4-BE49-F238E27FC236}">
                <a16:creationId xmlns:a16="http://schemas.microsoft.com/office/drawing/2014/main" id="{D99FFA3B-75EA-4828-A123-04C4A6AAFA23}"/>
              </a:ext>
            </a:extLst>
          </p:cNvPr>
          <p:cNvSpPr/>
          <p:nvPr/>
        </p:nvSpPr>
        <p:spPr>
          <a:xfrm>
            <a:off x="2411760" y="3566242"/>
            <a:ext cx="5760640" cy="338554"/>
          </a:xfrm>
          <a:prstGeom prst="rect">
            <a:avLst/>
          </a:prstGeom>
        </p:spPr>
        <p:txBody>
          <a:bodyPr wrap="square">
            <a:spAutoFit/>
          </a:bodyPr>
          <a:lstStyle/>
          <a:p>
            <a:r>
              <a:rPr lang="en-CA" sz="1600" dirty="0"/>
              <a:t>J Neuro-Ophthalmol 2011; 31: 199-201</a:t>
            </a:r>
          </a:p>
        </p:txBody>
      </p:sp>
      <p:pic>
        <p:nvPicPr>
          <p:cNvPr id="7" name="Grafik 6">
            <a:extLst>
              <a:ext uri="{FF2B5EF4-FFF2-40B4-BE49-F238E27FC236}">
                <a16:creationId xmlns:a16="http://schemas.microsoft.com/office/drawing/2014/main" id="{6CD14C54-B39E-4619-B871-D20E3D2142F7}"/>
              </a:ext>
            </a:extLst>
          </p:cNvPr>
          <p:cNvPicPr>
            <a:picLocks noChangeAspect="1"/>
          </p:cNvPicPr>
          <p:nvPr/>
        </p:nvPicPr>
        <p:blipFill>
          <a:blip r:embed="rId8"/>
          <a:stretch>
            <a:fillRect/>
          </a:stretch>
        </p:blipFill>
        <p:spPr>
          <a:xfrm>
            <a:off x="971600" y="3933164"/>
            <a:ext cx="6134632" cy="1257409"/>
          </a:xfrm>
          <a:prstGeom prst="rect">
            <a:avLst/>
          </a:prstGeom>
        </p:spPr>
      </p:pic>
      <p:sp>
        <p:nvSpPr>
          <p:cNvPr id="8" name="Rechteck 7">
            <a:extLst>
              <a:ext uri="{FF2B5EF4-FFF2-40B4-BE49-F238E27FC236}">
                <a16:creationId xmlns:a16="http://schemas.microsoft.com/office/drawing/2014/main" id="{696E11F2-D599-46F2-82E1-C24406449508}"/>
              </a:ext>
            </a:extLst>
          </p:cNvPr>
          <p:cNvSpPr/>
          <p:nvPr/>
        </p:nvSpPr>
        <p:spPr>
          <a:xfrm>
            <a:off x="1109601" y="5178678"/>
            <a:ext cx="6054687" cy="338554"/>
          </a:xfrm>
          <a:prstGeom prst="rect">
            <a:avLst/>
          </a:prstGeom>
        </p:spPr>
        <p:txBody>
          <a:bodyPr wrap="square">
            <a:spAutoFit/>
          </a:bodyPr>
          <a:lstStyle/>
          <a:p>
            <a:r>
              <a:rPr lang="en-CA" sz="1600" dirty="0"/>
              <a:t>Journal of Neuro-Ophthalmology 2011;31:202–205</a:t>
            </a:r>
          </a:p>
        </p:txBody>
      </p:sp>
      <p:pic>
        <p:nvPicPr>
          <p:cNvPr id="9" name="Grafik 8">
            <a:extLst>
              <a:ext uri="{FF2B5EF4-FFF2-40B4-BE49-F238E27FC236}">
                <a16:creationId xmlns:a16="http://schemas.microsoft.com/office/drawing/2014/main" id="{024213FA-ED0C-4319-8D9E-4D074ED0D170}"/>
              </a:ext>
            </a:extLst>
          </p:cNvPr>
          <p:cNvPicPr>
            <a:picLocks noChangeAspect="1"/>
          </p:cNvPicPr>
          <p:nvPr/>
        </p:nvPicPr>
        <p:blipFill>
          <a:blip r:embed="rId9"/>
          <a:stretch>
            <a:fillRect/>
          </a:stretch>
        </p:blipFill>
        <p:spPr>
          <a:xfrm>
            <a:off x="2627784" y="4783671"/>
            <a:ext cx="6289705" cy="1845307"/>
          </a:xfrm>
          <a:prstGeom prst="rect">
            <a:avLst/>
          </a:prstGeom>
        </p:spPr>
      </p:pic>
    </p:spTree>
    <p:extLst>
      <p:ext uri="{BB962C8B-B14F-4D97-AF65-F5344CB8AC3E}">
        <p14:creationId xmlns:p14="http://schemas.microsoft.com/office/powerpoint/2010/main" val="58950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57808"/>
            <a:ext cx="8579296" cy="1143000"/>
          </a:xfrm>
        </p:spPr>
        <p:txBody>
          <a:bodyPr/>
          <a:lstStyle/>
          <a:p>
            <a:r>
              <a:rPr lang="de-DE" sz="5400" dirty="0" err="1"/>
              <a:t>Remember</a:t>
            </a:r>
            <a:r>
              <a:rPr lang="de-DE" sz="5400" dirty="0"/>
              <a:t> </a:t>
            </a:r>
            <a:r>
              <a:rPr lang="de-DE" sz="5400" dirty="0" err="1"/>
              <a:t>this</a:t>
            </a:r>
            <a:r>
              <a:rPr lang="de-DE" sz="5400" dirty="0"/>
              <a:t>!</a:t>
            </a:r>
            <a:br>
              <a:rPr lang="de-DE" sz="2800" dirty="0"/>
            </a:br>
            <a:endParaRPr lang="de-DE" sz="2800" dirty="0"/>
          </a:p>
        </p:txBody>
      </p:sp>
      <p:sp>
        <p:nvSpPr>
          <p:cNvPr id="4" name="Rechteck 3">
            <a:extLst>
              <a:ext uri="{FF2B5EF4-FFF2-40B4-BE49-F238E27FC236}">
                <a16:creationId xmlns:a16="http://schemas.microsoft.com/office/drawing/2014/main" id="{554A6A73-8F2C-4FA3-BDFF-95F894A3484F}"/>
              </a:ext>
            </a:extLst>
          </p:cNvPr>
          <p:cNvSpPr/>
          <p:nvPr/>
        </p:nvSpPr>
        <p:spPr>
          <a:xfrm>
            <a:off x="179512" y="6308725"/>
            <a:ext cx="6635080" cy="369332"/>
          </a:xfrm>
          <a:prstGeom prst="rect">
            <a:avLst/>
          </a:prstGeom>
        </p:spPr>
        <p:txBody>
          <a:bodyPr wrap="square">
            <a:spAutoFit/>
          </a:bodyPr>
          <a:lstStyle/>
          <a:p>
            <a:r>
              <a:rPr lang="de-DE" dirty="0"/>
              <a:t>Journal </a:t>
            </a:r>
            <a:r>
              <a:rPr lang="de-DE" dirty="0" err="1"/>
              <a:t>of</a:t>
            </a:r>
            <a:r>
              <a:rPr lang="de-DE" dirty="0"/>
              <a:t> Child </a:t>
            </a:r>
            <a:r>
              <a:rPr lang="de-DE" dirty="0" err="1"/>
              <a:t>Neurology</a:t>
            </a:r>
            <a:r>
              <a:rPr lang="de-DE" dirty="0"/>
              <a:t> 2015, Vol. 30(2) 170-173.</a:t>
            </a:r>
          </a:p>
        </p:txBody>
      </p:sp>
      <p:pic>
        <p:nvPicPr>
          <p:cNvPr id="5" name="Grafik 4">
            <a:extLst>
              <a:ext uri="{FF2B5EF4-FFF2-40B4-BE49-F238E27FC236}">
                <a16:creationId xmlns:a16="http://schemas.microsoft.com/office/drawing/2014/main" id="{BD947219-93F9-4A22-A5CA-6B7EB873D077}"/>
              </a:ext>
            </a:extLst>
          </p:cNvPr>
          <p:cNvPicPr>
            <a:picLocks noChangeAspect="1"/>
          </p:cNvPicPr>
          <p:nvPr/>
        </p:nvPicPr>
        <p:blipFill>
          <a:blip r:embed="rId3"/>
          <a:stretch>
            <a:fillRect/>
          </a:stretch>
        </p:blipFill>
        <p:spPr>
          <a:xfrm>
            <a:off x="1691680" y="1600199"/>
            <a:ext cx="5400600" cy="4707419"/>
          </a:xfrm>
          <a:prstGeom prst="rect">
            <a:avLst/>
          </a:prstGeom>
        </p:spPr>
      </p:pic>
    </p:spTree>
    <p:extLst>
      <p:ext uri="{BB962C8B-B14F-4D97-AF65-F5344CB8AC3E}">
        <p14:creationId xmlns:p14="http://schemas.microsoft.com/office/powerpoint/2010/main" val="2741141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Misdiagnosis of Pseudotumor cerebri is common!</a:t>
            </a:r>
          </a:p>
        </p:txBody>
      </p:sp>
      <p:sp>
        <p:nvSpPr>
          <p:cNvPr id="4" name="Rectangle 4"/>
          <p:cNvSpPr>
            <a:spLocks noChangeArrowheads="1"/>
          </p:cNvSpPr>
          <p:nvPr/>
        </p:nvSpPr>
        <p:spPr bwMode="auto">
          <a:xfrm>
            <a:off x="7500" y="5746030"/>
            <a:ext cx="9144000" cy="923330"/>
          </a:xfrm>
          <a:prstGeom prst="rect">
            <a:avLst/>
          </a:prstGeom>
          <a:noFill/>
          <a:ln w="9525">
            <a:noFill/>
            <a:miter lim="800000"/>
            <a:headEnd/>
            <a:tailEnd/>
          </a:ln>
        </p:spPr>
        <p:txBody>
          <a:bodyPr>
            <a:spAutoFit/>
          </a:bodyPr>
          <a:lstStyle/>
          <a:p>
            <a:pPr eaLnBrk="1" hangingPunct="1"/>
            <a:endParaRPr lang="de-DE" altLang="de-DE" dirty="0"/>
          </a:p>
          <a:p>
            <a:pPr eaLnBrk="1" hangingPunct="1"/>
            <a:r>
              <a:rPr lang="de-DE" altLang="de-DE" dirty="0"/>
              <a:t>Mishra A et al. Eur J Paediatr Neurol 2007 ; 11 : 39 – 42</a:t>
            </a:r>
          </a:p>
          <a:p>
            <a:pPr eaLnBrk="1" hangingPunct="1"/>
            <a:endParaRPr lang="de-DE" altLang="de-DE" dirty="0"/>
          </a:p>
        </p:txBody>
      </p:sp>
      <p:sp>
        <p:nvSpPr>
          <p:cNvPr id="5" name="Rectangle 4"/>
          <p:cNvSpPr>
            <a:spLocks noChangeArrowheads="1"/>
          </p:cNvSpPr>
          <p:nvPr/>
        </p:nvSpPr>
        <p:spPr bwMode="auto">
          <a:xfrm>
            <a:off x="0" y="6453336"/>
            <a:ext cx="9144000" cy="366712"/>
          </a:xfrm>
          <a:prstGeom prst="rect">
            <a:avLst/>
          </a:prstGeom>
          <a:noFill/>
          <a:ln w="9525">
            <a:noFill/>
            <a:miter lim="800000"/>
            <a:headEnd/>
            <a:tailEnd/>
          </a:ln>
        </p:spPr>
        <p:txBody>
          <a:bodyPr>
            <a:spAutoFit/>
          </a:bodyPr>
          <a:lstStyle/>
          <a:p>
            <a:pPr eaLnBrk="1" hangingPunct="1"/>
            <a:r>
              <a:rPr lang="de-DE" altLang="de-DE" dirty="0"/>
              <a:t>Colin Kennedy. </a:t>
            </a:r>
            <a:r>
              <a:rPr lang="de-DE" altLang="de-DE" dirty="0" err="1"/>
              <a:t>Dev</a:t>
            </a:r>
            <a:r>
              <a:rPr lang="de-DE" altLang="de-DE" dirty="0"/>
              <a:t> Med Child Neur 2006;48:83-83</a:t>
            </a:r>
          </a:p>
        </p:txBody>
      </p:sp>
    </p:spTree>
    <p:extLst>
      <p:ext uri="{BB962C8B-B14F-4D97-AF65-F5344CB8AC3E}">
        <p14:creationId xmlns:p14="http://schemas.microsoft.com/office/powerpoint/2010/main" val="2441373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0342F-DD4A-4159-AFA5-0744ECD9C8F4}"/>
              </a:ext>
            </a:extLst>
          </p:cNvPr>
          <p:cNvSpPr>
            <a:spLocks noGrp="1"/>
          </p:cNvSpPr>
          <p:nvPr>
            <p:ph type="title"/>
          </p:nvPr>
        </p:nvSpPr>
        <p:spPr/>
        <p:txBody>
          <a:bodyPr/>
          <a:lstStyle/>
          <a:p>
            <a:r>
              <a:rPr lang="en-CA" noProof="0" dirty="0"/>
              <a:t>Outlook</a:t>
            </a:r>
          </a:p>
        </p:txBody>
      </p:sp>
      <p:sp>
        <p:nvSpPr>
          <p:cNvPr id="4" name="Textplatzhalter 3">
            <a:extLst>
              <a:ext uri="{FF2B5EF4-FFF2-40B4-BE49-F238E27FC236}">
                <a16:creationId xmlns:a16="http://schemas.microsoft.com/office/drawing/2014/main" id="{145485DB-2310-48D4-A208-5BC0DC478B24}"/>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111615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064D3-87AE-45E7-990F-4B16D7743CB6}"/>
              </a:ext>
            </a:extLst>
          </p:cNvPr>
          <p:cNvSpPr>
            <a:spLocks noGrp="1"/>
          </p:cNvSpPr>
          <p:nvPr>
            <p:ph type="title"/>
          </p:nvPr>
        </p:nvSpPr>
        <p:spPr>
          <a:xfrm>
            <a:off x="457200" y="274638"/>
            <a:ext cx="8507288" cy="1143000"/>
          </a:xfrm>
        </p:spPr>
        <p:txBody>
          <a:bodyPr/>
          <a:lstStyle/>
          <a:p>
            <a:r>
              <a:rPr lang="en-CA" dirty="0"/>
              <a:t>Future? Non-invasive, reliable pressure assessment? </a:t>
            </a:r>
          </a:p>
        </p:txBody>
      </p:sp>
      <p:pic>
        <p:nvPicPr>
          <p:cNvPr id="4" name="Inhaltsplatzhalter 3">
            <a:extLst>
              <a:ext uri="{FF2B5EF4-FFF2-40B4-BE49-F238E27FC236}">
                <a16:creationId xmlns:a16="http://schemas.microsoft.com/office/drawing/2014/main" id="{38474DFA-AE30-4C1B-A652-A004CE14C186}"/>
              </a:ext>
            </a:extLst>
          </p:cNvPr>
          <p:cNvPicPr>
            <a:picLocks noGrp="1" noChangeAspect="1"/>
          </p:cNvPicPr>
          <p:nvPr>
            <p:ph idx="1"/>
          </p:nvPr>
        </p:nvPicPr>
        <p:blipFill>
          <a:blip r:embed="rId2"/>
          <a:stretch>
            <a:fillRect/>
          </a:stretch>
        </p:blipFill>
        <p:spPr>
          <a:xfrm>
            <a:off x="78887" y="1493170"/>
            <a:ext cx="9029617" cy="2367878"/>
          </a:xfrm>
          <a:prstGeom prst="rect">
            <a:avLst/>
          </a:prstGeom>
        </p:spPr>
      </p:pic>
      <p:sp>
        <p:nvSpPr>
          <p:cNvPr id="5" name="Rechteck 4">
            <a:extLst>
              <a:ext uri="{FF2B5EF4-FFF2-40B4-BE49-F238E27FC236}">
                <a16:creationId xmlns:a16="http://schemas.microsoft.com/office/drawing/2014/main" id="{3630A2BA-DA2B-41FE-9483-2E385F6532A6}"/>
              </a:ext>
            </a:extLst>
          </p:cNvPr>
          <p:cNvSpPr/>
          <p:nvPr/>
        </p:nvSpPr>
        <p:spPr>
          <a:xfrm>
            <a:off x="-36512" y="6444044"/>
            <a:ext cx="6192688" cy="369332"/>
          </a:xfrm>
          <a:prstGeom prst="rect">
            <a:avLst/>
          </a:prstGeom>
        </p:spPr>
        <p:txBody>
          <a:bodyPr wrap="square">
            <a:spAutoFit/>
          </a:bodyPr>
          <a:lstStyle/>
          <a:p>
            <a:r>
              <a:rPr lang="de-DE" dirty="0"/>
              <a:t>Journal </a:t>
            </a:r>
            <a:r>
              <a:rPr lang="de-DE" dirty="0" err="1"/>
              <a:t>of</a:t>
            </a:r>
            <a:r>
              <a:rPr lang="de-DE" dirty="0"/>
              <a:t> Neuro-</a:t>
            </a:r>
            <a:r>
              <a:rPr lang="de-DE" dirty="0" err="1"/>
              <a:t>Ophthalmology</a:t>
            </a:r>
            <a:r>
              <a:rPr lang="de-DE" dirty="0"/>
              <a:t> 2014;34:288 – 294</a:t>
            </a:r>
          </a:p>
        </p:txBody>
      </p:sp>
      <p:sp>
        <p:nvSpPr>
          <p:cNvPr id="3" name="Rechteck 2">
            <a:extLst>
              <a:ext uri="{FF2B5EF4-FFF2-40B4-BE49-F238E27FC236}">
                <a16:creationId xmlns:a16="http://schemas.microsoft.com/office/drawing/2014/main" id="{B44CAD52-8367-489E-9235-7170E8D51959}"/>
              </a:ext>
            </a:extLst>
          </p:cNvPr>
          <p:cNvSpPr/>
          <p:nvPr/>
        </p:nvSpPr>
        <p:spPr>
          <a:xfrm>
            <a:off x="1403648" y="3772197"/>
            <a:ext cx="6696744" cy="1384995"/>
          </a:xfrm>
          <a:prstGeom prst="rect">
            <a:avLst/>
          </a:prstGeom>
        </p:spPr>
        <p:txBody>
          <a:bodyPr wrap="square">
            <a:spAutoFit/>
          </a:bodyPr>
          <a:lstStyle/>
          <a:p>
            <a:r>
              <a:rPr lang="de-DE" sz="2800" dirty="0"/>
              <a:t>But </a:t>
            </a:r>
            <a:r>
              <a:rPr lang="de-DE" sz="2800" dirty="0" err="1"/>
              <a:t>unfortunately</a:t>
            </a:r>
            <a:r>
              <a:rPr lang="de-DE" sz="2800" dirty="0"/>
              <a:t>: </a:t>
            </a:r>
            <a:br>
              <a:rPr lang="de-DE" sz="2800" dirty="0"/>
            </a:br>
            <a:r>
              <a:rPr lang="de-DE" sz="2800" dirty="0"/>
              <a:t>„but so </a:t>
            </a:r>
            <a:r>
              <a:rPr lang="de-DE" sz="2800" dirty="0" err="1"/>
              <a:t>far</a:t>
            </a:r>
            <a:r>
              <a:rPr lang="de-DE" sz="2800" dirty="0"/>
              <a:t>, </a:t>
            </a:r>
            <a:r>
              <a:rPr lang="de-DE" sz="2800" dirty="0" err="1"/>
              <a:t>no</a:t>
            </a:r>
            <a:r>
              <a:rPr lang="de-DE" sz="2800" dirty="0"/>
              <a:t> individual </a:t>
            </a:r>
            <a:r>
              <a:rPr lang="de-DE" sz="2800" dirty="0" err="1"/>
              <a:t>technique</a:t>
            </a:r>
            <a:r>
              <a:rPr lang="de-DE" sz="2800" dirty="0"/>
              <a:t> </a:t>
            </a:r>
            <a:r>
              <a:rPr lang="de-DE" sz="2800" dirty="0" err="1"/>
              <a:t>clearly</a:t>
            </a:r>
            <a:r>
              <a:rPr lang="de-DE" sz="2800" dirty="0"/>
              <a:t> </a:t>
            </a:r>
            <a:r>
              <a:rPr lang="de-DE" sz="2800" dirty="0" err="1"/>
              <a:t>represents</a:t>
            </a:r>
            <a:r>
              <a:rPr lang="de-DE" sz="2800" dirty="0"/>
              <a:t> a </a:t>
            </a:r>
            <a:r>
              <a:rPr lang="de-DE" sz="2800" dirty="0" err="1"/>
              <a:t>complete</a:t>
            </a:r>
            <a:r>
              <a:rPr lang="de-DE" sz="2800" dirty="0"/>
              <a:t> </a:t>
            </a:r>
            <a:r>
              <a:rPr lang="de-DE" sz="2800" dirty="0" err="1"/>
              <a:t>solution</a:t>
            </a:r>
            <a:r>
              <a:rPr lang="de-DE" sz="2800" dirty="0"/>
              <a:t>.“ </a:t>
            </a:r>
          </a:p>
        </p:txBody>
      </p:sp>
    </p:spTree>
    <p:extLst>
      <p:ext uri="{BB962C8B-B14F-4D97-AF65-F5344CB8AC3E}">
        <p14:creationId xmlns:p14="http://schemas.microsoft.com/office/powerpoint/2010/main" val="1368229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
            <a:extLst>
              <a:ext uri="{FF2B5EF4-FFF2-40B4-BE49-F238E27FC236}">
                <a16:creationId xmlns:a16="http://schemas.microsoft.com/office/drawing/2014/main" id="{23C2DC29-E14B-4586-B928-B89FC029B39E}"/>
              </a:ext>
            </a:extLst>
          </p:cNvPr>
          <p:cNvSpPr>
            <a:spLocks noChangeArrowheads="1"/>
          </p:cNvSpPr>
          <p:nvPr/>
        </p:nvSpPr>
        <p:spPr bwMode="auto">
          <a:xfrm>
            <a:off x="4129088" y="79375"/>
            <a:ext cx="884237" cy="306388"/>
          </a:xfrm>
          <a:custGeom>
            <a:avLst/>
            <a:gdLst>
              <a:gd name="T0" fmla="*/ 884237 w 21600"/>
              <a:gd name="T1" fmla="*/ 153194 h 21600"/>
              <a:gd name="T2" fmla="*/ 442119 w 21600"/>
              <a:gd name="T3" fmla="*/ 306388 h 21600"/>
              <a:gd name="T4" fmla="*/ 0 w 21600"/>
              <a:gd name="T5" fmla="*/ 153194 h 21600"/>
              <a:gd name="T6" fmla="*/ 442119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de-DE">
                <a:solidFill>
                  <a:srgbClr val="FFFFFF"/>
                </a:solidFill>
              </a:rPr>
              <a:t>Figure 4 </a:t>
            </a:r>
          </a:p>
        </p:txBody>
      </p:sp>
      <p:pic>
        <p:nvPicPr>
          <p:cNvPr id="11267" name="Picture 2">
            <a:extLst>
              <a:ext uri="{FF2B5EF4-FFF2-40B4-BE49-F238E27FC236}">
                <a16:creationId xmlns:a16="http://schemas.microsoft.com/office/drawing/2014/main" id="{4BAF9D32-12F8-4AAC-B59D-D04B4E6E48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254150"/>
            <a:ext cx="6350000" cy="4983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3">
            <a:extLst>
              <a:ext uri="{FF2B5EF4-FFF2-40B4-BE49-F238E27FC236}">
                <a16:creationId xmlns:a16="http://schemas.microsoft.com/office/drawing/2014/main" id="{72C96B50-75A8-45F4-A3BA-FFD12158BECC}"/>
              </a:ext>
            </a:extLst>
          </p:cNvPr>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de-DE" sz="900" i="1">
                <a:solidFill>
                  <a:srgbClr val="FFFFFF"/>
                </a:solidFill>
              </a:rPr>
              <a:t>The Lancet Neurology</a:t>
            </a:r>
            <a:r>
              <a:rPr lang="en-US" altLang="de-DE" sz="900">
                <a:solidFill>
                  <a:srgbClr val="FFFFFF"/>
                </a:solidFill>
              </a:rPr>
              <a:t> 2016 15, 78-91DOI: (10.1016/S1474-4422(15)00298-7) </a:t>
            </a:r>
          </a:p>
        </p:txBody>
      </p:sp>
      <p:sp>
        <p:nvSpPr>
          <p:cNvPr id="11269" name="Text Box 4">
            <a:extLst>
              <a:ext uri="{FF2B5EF4-FFF2-40B4-BE49-F238E27FC236}">
                <a16:creationId xmlns:a16="http://schemas.microsoft.com/office/drawing/2014/main" id="{BE6B54CE-35FF-45A0-8B6E-3E466FD2B0BA}"/>
              </a:ext>
            </a:extLst>
          </p:cNvPr>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de-DE" sz="900" dirty="0">
                <a:solidFill>
                  <a:srgbClr val="FFFFFF"/>
                </a:solidFill>
              </a:rPr>
              <a:t>Copyright © 2016 Elsevier Ltd</a:t>
            </a:r>
            <a:r>
              <a:rPr lang="en-US" altLang="de-DE" sz="900" dirty="0">
                <a:solidFill>
                  <a:srgbClr val="FFFFFF"/>
                </a:solidFill>
                <a:hlinkClick r:id="rId4"/>
              </a:rPr>
              <a:t> Terms and Conditions</a:t>
            </a:r>
          </a:p>
        </p:txBody>
      </p:sp>
      <p:pic>
        <p:nvPicPr>
          <p:cNvPr id="11270" name="Picture 5">
            <a:extLst>
              <a:ext uri="{FF2B5EF4-FFF2-40B4-BE49-F238E27FC236}">
                <a16:creationId xmlns:a16="http://schemas.microsoft.com/office/drawing/2014/main" id="{8F7114AF-3F11-4273-ACC9-BB1AED258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a:extLst>
              <a:ext uri="{FF2B5EF4-FFF2-40B4-BE49-F238E27FC236}">
                <a16:creationId xmlns:a16="http://schemas.microsoft.com/office/drawing/2014/main" id="{5DAF7815-C5CD-48AD-9506-FFC60AC31556}"/>
              </a:ext>
            </a:extLst>
          </p:cNvPr>
          <p:cNvSpPr>
            <a:spLocks noGrp="1"/>
          </p:cNvSpPr>
          <p:nvPr>
            <p:ph type="title"/>
          </p:nvPr>
        </p:nvSpPr>
        <p:spPr>
          <a:xfrm>
            <a:off x="433386" y="0"/>
            <a:ext cx="8531101" cy="1143000"/>
          </a:xfrm>
          <a:solidFill>
            <a:schemeClr val="bg1"/>
          </a:solidFill>
        </p:spPr>
        <p:txBody>
          <a:bodyPr/>
          <a:lstStyle/>
          <a:p>
            <a:r>
              <a:rPr lang="en-CA" sz="3600" noProof="0" dirty="0"/>
              <a:t>Future? Optic coherence tomography!</a:t>
            </a:r>
          </a:p>
        </p:txBody>
      </p:sp>
      <p:sp>
        <p:nvSpPr>
          <p:cNvPr id="8" name="Rechteck 7">
            <a:extLst>
              <a:ext uri="{FF2B5EF4-FFF2-40B4-BE49-F238E27FC236}">
                <a16:creationId xmlns:a16="http://schemas.microsoft.com/office/drawing/2014/main" id="{3C0C91BF-1D29-446E-9BF4-81AD09FD85F6}"/>
              </a:ext>
            </a:extLst>
          </p:cNvPr>
          <p:cNvSpPr/>
          <p:nvPr/>
        </p:nvSpPr>
        <p:spPr>
          <a:xfrm>
            <a:off x="3851920" y="6519347"/>
            <a:ext cx="7128792" cy="369332"/>
          </a:xfrm>
          <a:prstGeom prst="rect">
            <a:avLst/>
          </a:prstGeom>
        </p:spPr>
        <p:txBody>
          <a:bodyPr wrap="square">
            <a:spAutoFit/>
          </a:bodyPr>
          <a:lstStyle/>
          <a:p>
            <a:r>
              <a:rPr lang="de-DE" dirty="0">
                <a:hlinkClick r:id="rId6"/>
              </a:rPr>
              <a:t>https://doi.org/10.1016/j.pediatrneurol.2015.10.022</a:t>
            </a:r>
            <a:endParaRPr lang="de-DE" dirty="0"/>
          </a:p>
        </p:txBody>
      </p:sp>
    </p:spTree>
    <p:extLst>
      <p:ext uri="{BB962C8B-B14F-4D97-AF65-F5344CB8AC3E}">
        <p14:creationId xmlns:p14="http://schemas.microsoft.com/office/powerpoint/2010/main" val="151097884"/>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E5F2335-BDF2-48E4-AA0B-11A6E8D31131}"/>
              </a:ext>
            </a:extLst>
          </p:cNvPr>
          <p:cNvSpPr>
            <a:spLocks noGrp="1"/>
          </p:cNvSpPr>
          <p:nvPr>
            <p:ph type="title"/>
          </p:nvPr>
        </p:nvSpPr>
        <p:spPr>
          <a:xfrm>
            <a:off x="491790" y="625201"/>
            <a:ext cx="2743200" cy="4890864"/>
          </a:xfrm>
        </p:spPr>
        <p:txBody>
          <a:bodyPr vert="horz" lIns="91440" tIns="45720" rIns="91440" bIns="45720" rtlCol="0" anchor="b">
            <a:normAutofit/>
          </a:bodyPr>
          <a:lstStyle/>
          <a:p>
            <a:pPr eaLnBrk="1" hangingPunct="1">
              <a:lnSpc>
                <a:spcPct val="90000"/>
              </a:lnSpc>
            </a:pPr>
            <a:r>
              <a:rPr lang="en-US" sz="2800" kern="1200" dirty="0">
                <a:solidFill>
                  <a:srgbClr val="FFFFFF"/>
                </a:solidFill>
                <a:latin typeface="+mj-lt"/>
                <a:ea typeface="+mj-ea"/>
                <a:cs typeface="+mj-cs"/>
              </a:rPr>
              <a:t>1) </a:t>
            </a:r>
            <a:r>
              <a:rPr lang="en-CA" sz="2800" dirty="0">
                <a:solidFill>
                  <a:srgbClr val="FFFFFF"/>
                </a:solidFill>
              </a:rPr>
              <a:t>IIH Pressure Trial: </a:t>
            </a:r>
            <a:br>
              <a:rPr lang="en-CA" sz="2800" dirty="0">
                <a:solidFill>
                  <a:srgbClr val="FFFFFF"/>
                </a:solidFill>
              </a:rPr>
            </a:br>
            <a:r>
              <a:rPr lang="en-CA" sz="2800" dirty="0">
                <a:solidFill>
                  <a:srgbClr val="FFFFFF"/>
                </a:solidFill>
              </a:rPr>
              <a:t>exenatide</a:t>
            </a:r>
            <a:br>
              <a:rPr lang="en-CA" sz="2800" dirty="0">
                <a:solidFill>
                  <a:srgbClr val="FFFFFF"/>
                </a:solidFill>
              </a:rPr>
            </a:br>
            <a:r>
              <a:rPr lang="en-CA" sz="2800" dirty="0">
                <a:solidFill>
                  <a:srgbClr val="FFFFFF"/>
                </a:solidFill>
              </a:rPr>
              <a:t>2) IIH Drug trial</a:t>
            </a:r>
            <a:br>
              <a:rPr lang="en-CA" sz="2800" dirty="0">
                <a:solidFill>
                  <a:srgbClr val="FFFFFF"/>
                </a:solidFill>
              </a:rPr>
            </a:br>
            <a:r>
              <a:rPr lang="en-CA" sz="2800" dirty="0">
                <a:solidFill>
                  <a:srgbClr val="FFFFFF"/>
                </a:solidFill>
              </a:rPr>
              <a:t>(IIHDT): 11ß-HSD1 </a:t>
            </a:r>
            <a:r>
              <a:rPr lang="en-CA" sz="2800" dirty="0" err="1">
                <a:solidFill>
                  <a:srgbClr val="FFFFFF"/>
                </a:solidFill>
              </a:rPr>
              <a:t>inhibi</a:t>
            </a:r>
            <a:r>
              <a:rPr lang="en-CA" sz="2800" dirty="0">
                <a:solidFill>
                  <a:srgbClr val="FFFFFF"/>
                </a:solidFill>
              </a:rPr>
              <a:t>-</a:t>
            </a:r>
            <a:br>
              <a:rPr lang="en-CA" sz="2800" dirty="0">
                <a:solidFill>
                  <a:srgbClr val="FFFFFF"/>
                </a:solidFill>
              </a:rPr>
            </a:br>
            <a:r>
              <a:rPr lang="en-CA" sz="2800" dirty="0">
                <a:solidFill>
                  <a:srgbClr val="FFFFFF"/>
                </a:solidFill>
              </a:rPr>
              <a:t>tor</a:t>
            </a:r>
            <a:endParaRPr lang="en-US" sz="2800"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nhaltsplatzhalter 3">
            <a:extLst>
              <a:ext uri="{FF2B5EF4-FFF2-40B4-BE49-F238E27FC236}">
                <a16:creationId xmlns:a16="http://schemas.microsoft.com/office/drawing/2014/main" id="{5FC3127E-6658-4B07-B8D2-209E49300906}"/>
              </a:ext>
            </a:extLst>
          </p:cNvPr>
          <p:cNvPicPr>
            <a:picLocks noGrp="1" noChangeAspect="1"/>
          </p:cNvPicPr>
          <p:nvPr>
            <p:ph idx="1"/>
          </p:nvPr>
        </p:nvPicPr>
        <p:blipFill>
          <a:blip r:embed="rId3"/>
          <a:stretch>
            <a:fillRect/>
          </a:stretch>
        </p:blipFill>
        <p:spPr>
          <a:xfrm>
            <a:off x="4427984" y="259784"/>
            <a:ext cx="3822671" cy="6292461"/>
          </a:xfrm>
          <a:prstGeom prst="rect">
            <a:avLst/>
          </a:prstGeom>
        </p:spPr>
      </p:pic>
      <p:sp>
        <p:nvSpPr>
          <p:cNvPr id="5" name="Rechteck 4">
            <a:extLst>
              <a:ext uri="{FF2B5EF4-FFF2-40B4-BE49-F238E27FC236}">
                <a16:creationId xmlns:a16="http://schemas.microsoft.com/office/drawing/2014/main" id="{68BB4AAA-8E90-40F0-9694-145541FC5443}"/>
              </a:ext>
            </a:extLst>
          </p:cNvPr>
          <p:cNvSpPr/>
          <p:nvPr/>
        </p:nvSpPr>
        <p:spPr>
          <a:xfrm>
            <a:off x="216024" y="476672"/>
            <a:ext cx="4572000" cy="1754326"/>
          </a:xfrm>
          <a:prstGeom prst="rect">
            <a:avLst/>
          </a:prstGeom>
        </p:spPr>
        <p:txBody>
          <a:bodyPr>
            <a:spAutoFit/>
          </a:bodyPr>
          <a:lstStyle/>
          <a:p>
            <a:r>
              <a:rPr lang="en-US" sz="3600" dirty="0">
                <a:solidFill>
                  <a:schemeClr val="tx2">
                    <a:lumMod val="60000"/>
                    <a:lumOff val="40000"/>
                  </a:schemeClr>
                </a:solidFill>
              </a:rPr>
              <a:t>Future? New treatment</a:t>
            </a:r>
            <a:br>
              <a:rPr lang="en-US" sz="3600" dirty="0">
                <a:solidFill>
                  <a:schemeClr val="tx2">
                    <a:lumMod val="60000"/>
                    <a:lumOff val="40000"/>
                  </a:schemeClr>
                </a:solidFill>
              </a:rPr>
            </a:br>
            <a:r>
              <a:rPr lang="en-US" sz="3600" dirty="0">
                <a:solidFill>
                  <a:schemeClr val="tx2">
                    <a:lumMod val="60000"/>
                    <a:lumOff val="40000"/>
                  </a:schemeClr>
                </a:solidFill>
              </a:rPr>
              <a:t>on the horizon:</a:t>
            </a:r>
            <a:endParaRPr lang="en-CA" sz="3600" dirty="0">
              <a:solidFill>
                <a:schemeClr val="tx2">
                  <a:lumMod val="60000"/>
                  <a:lumOff val="40000"/>
                </a:schemeClr>
              </a:solidFill>
            </a:endParaRPr>
          </a:p>
        </p:txBody>
      </p:sp>
      <p:sp>
        <p:nvSpPr>
          <p:cNvPr id="6" name="Rechteck 5">
            <a:extLst>
              <a:ext uri="{FF2B5EF4-FFF2-40B4-BE49-F238E27FC236}">
                <a16:creationId xmlns:a16="http://schemas.microsoft.com/office/drawing/2014/main" id="{21EDA460-6FCF-4607-B98C-9BF956E09A84}"/>
              </a:ext>
            </a:extLst>
          </p:cNvPr>
          <p:cNvSpPr/>
          <p:nvPr/>
        </p:nvSpPr>
        <p:spPr>
          <a:xfrm>
            <a:off x="-23790" y="6468510"/>
            <a:ext cx="9060285" cy="369332"/>
          </a:xfrm>
          <a:prstGeom prst="rect">
            <a:avLst/>
          </a:prstGeom>
        </p:spPr>
        <p:txBody>
          <a:bodyPr wrap="square">
            <a:spAutoFit/>
          </a:bodyPr>
          <a:lstStyle/>
          <a:p>
            <a:r>
              <a:rPr lang="en-CA" dirty="0" err="1"/>
              <a:t>Curr</a:t>
            </a:r>
            <a:r>
              <a:rPr lang="en-CA" dirty="0"/>
              <a:t> </a:t>
            </a:r>
            <a:r>
              <a:rPr lang="en-CA" dirty="0" err="1"/>
              <a:t>Opin</a:t>
            </a:r>
            <a:r>
              <a:rPr lang="en-CA" dirty="0"/>
              <a:t> Neurol 2019, 32:422–431. DOI:10.1097/WCO.0000000000000690</a:t>
            </a:r>
          </a:p>
        </p:txBody>
      </p:sp>
    </p:spTree>
    <p:extLst>
      <p:ext uri="{BB962C8B-B14F-4D97-AF65-F5344CB8AC3E}">
        <p14:creationId xmlns:p14="http://schemas.microsoft.com/office/powerpoint/2010/main" val="2463161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CA" noProof="0" dirty="0"/>
              <a:t>Take home messages</a:t>
            </a:r>
          </a:p>
        </p:txBody>
      </p:sp>
      <p:sp>
        <p:nvSpPr>
          <p:cNvPr id="3" name="Inhaltsplatzhalter 2"/>
          <p:cNvSpPr>
            <a:spLocks noGrp="1"/>
          </p:cNvSpPr>
          <p:nvPr>
            <p:ph idx="1"/>
          </p:nvPr>
        </p:nvSpPr>
        <p:spPr>
          <a:xfrm>
            <a:off x="457200" y="1412776"/>
            <a:ext cx="8229600" cy="4525963"/>
          </a:xfrm>
        </p:spPr>
        <p:txBody>
          <a:bodyPr/>
          <a:lstStyle/>
          <a:p>
            <a:r>
              <a:rPr lang="en-CA" altLang="de-DE" sz="2400" noProof="0" dirty="0"/>
              <a:t>The doubtless diagnosis of PTCS is difficult!</a:t>
            </a:r>
            <a:endParaRPr lang="en-CA" sz="2400" noProof="0" dirty="0"/>
          </a:p>
          <a:p>
            <a:r>
              <a:rPr lang="en-CA" sz="2400" noProof="0" dirty="0"/>
              <a:t>Beware of diagnostic pitfalls:</a:t>
            </a:r>
          </a:p>
          <a:p>
            <a:pPr lvl="1"/>
            <a:r>
              <a:rPr lang="en-CA" sz="2400" noProof="0" dirty="0"/>
              <a:t> Pseudopapilledema</a:t>
            </a:r>
            <a:endParaRPr lang="en-CA" sz="2400" dirty="0"/>
          </a:p>
          <a:p>
            <a:pPr lvl="1"/>
            <a:r>
              <a:rPr lang="en-CA" sz="2400" noProof="0" dirty="0" err="1"/>
              <a:t>Falsel</a:t>
            </a:r>
            <a:r>
              <a:rPr lang="en-CA" sz="2400" dirty="0"/>
              <a:t>y elevated opening pressure</a:t>
            </a:r>
          </a:p>
          <a:p>
            <a:pPr lvl="1"/>
            <a:r>
              <a:rPr lang="en-CA" sz="2400" dirty="0"/>
              <a:t>“probable” PTCS</a:t>
            </a:r>
          </a:p>
          <a:p>
            <a:pPr lvl="1"/>
            <a:r>
              <a:rPr lang="en-CA" sz="2400" noProof="0" dirty="0"/>
              <a:t>Headache not related to PTCS</a:t>
            </a:r>
          </a:p>
          <a:p>
            <a:pPr lvl="1"/>
            <a:r>
              <a:rPr lang="en-CA" sz="2400" dirty="0"/>
              <a:t>Functional/psychological issues in adolescents</a:t>
            </a:r>
          </a:p>
          <a:p>
            <a:pPr lvl="1"/>
            <a:r>
              <a:rPr lang="en-CA" sz="2400" noProof="0" dirty="0"/>
              <a:t>L</a:t>
            </a:r>
            <a:r>
              <a:rPr lang="en-CA" sz="2400" dirty="0"/>
              <a:t>ack of drugs adherence in adolescents </a:t>
            </a:r>
          </a:p>
          <a:p>
            <a:pPr eaLnBrk="1" hangingPunct="1"/>
            <a:r>
              <a:rPr lang="en-CA" altLang="de-DE" sz="2400" dirty="0"/>
              <a:t>Critically question diagnosis BEFORE invasive treatment.</a:t>
            </a:r>
            <a:endParaRPr lang="en-CA" sz="3000" noProof="0" dirty="0"/>
          </a:p>
          <a:p>
            <a:endParaRPr lang="en-CA" sz="3000" noProof="0" dirty="0"/>
          </a:p>
        </p:txBody>
      </p:sp>
    </p:spTree>
    <p:extLst>
      <p:ext uri="{BB962C8B-B14F-4D97-AF65-F5344CB8AC3E}">
        <p14:creationId xmlns:p14="http://schemas.microsoft.com/office/powerpoint/2010/main" val="3710009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CA" altLang="de-DE" noProof="0" dirty="0"/>
              <a:t>Last not least: </a:t>
            </a:r>
            <a:br>
              <a:rPr lang="en-CA" altLang="de-DE" noProof="0" dirty="0"/>
            </a:br>
            <a:r>
              <a:rPr lang="en-CA" altLang="de-DE" noProof="0" dirty="0"/>
              <a:t>Interdisciplinary decision!</a:t>
            </a:r>
          </a:p>
        </p:txBody>
      </p:sp>
      <p:sp>
        <p:nvSpPr>
          <p:cNvPr id="79875" name="Rectangle 3"/>
          <p:cNvSpPr>
            <a:spLocks noGrp="1" noChangeArrowheads="1"/>
          </p:cNvSpPr>
          <p:nvPr>
            <p:ph type="body" idx="1"/>
          </p:nvPr>
        </p:nvSpPr>
        <p:spPr/>
        <p:txBody>
          <a:bodyPr/>
          <a:lstStyle/>
          <a:p>
            <a:pPr eaLnBrk="1" hangingPunct="1"/>
            <a:r>
              <a:rPr lang="en-CA" altLang="de-DE" noProof="0" dirty="0"/>
              <a:t>Optimal management of IIH requires </a:t>
            </a:r>
            <a:r>
              <a:rPr lang="en-CA" altLang="de-DE" u="sng" noProof="0" dirty="0"/>
              <a:t>good communications</a:t>
            </a:r>
            <a:r>
              <a:rPr lang="en-CA" altLang="de-DE" noProof="0" dirty="0"/>
              <a:t> between specialties </a:t>
            </a:r>
            <a:br>
              <a:rPr lang="en-CA" altLang="de-DE" noProof="0" dirty="0"/>
            </a:br>
            <a:r>
              <a:rPr lang="en-CA" altLang="de-DE" noProof="0" dirty="0">
                <a:solidFill>
                  <a:srgbClr val="FF0000"/>
                </a:solidFill>
              </a:rPr>
              <a:t>to protect the patient from unnecessary lumbar punctures and CSF diversion surgery on the one hand and avoidable visual loss on the other</a:t>
            </a:r>
            <a:r>
              <a:rPr lang="en-CA" altLang="de-DE" noProof="0" dirty="0"/>
              <a:t>. </a:t>
            </a:r>
          </a:p>
        </p:txBody>
      </p:sp>
      <p:sp>
        <p:nvSpPr>
          <p:cNvPr id="153604" name="Rectangle 5"/>
          <p:cNvSpPr>
            <a:spLocks noChangeArrowheads="1"/>
          </p:cNvSpPr>
          <p:nvPr/>
        </p:nvSpPr>
        <p:spPr bwMode="auto">
          <a:xfrm>
            <a:off x="142875" y="6216650"/>
            <a:ext cx="9001125" cy="641350"/>
          </a:xfrm>
          <a:prstGeom prst="rect">
            <a:avLst/>
          </a:prstGeom>
          <a:noFill/>
          <a:ln w="9525">
            <a:noFill/>
            <a:miter lim="800000"/>
            <a:headEnd/>
            <a:tailEnd/>
          </a:ln>
        </p:spPr>
        <p:txBody>
          <a:bodyPr>
            <a:spAutoFit/>
          </a:bodyPr>
          <a:lstStyle/>
          <a:p>
            <a:pPr eaLnBrk="1" hangingPunct="1"/>
            <a:r>
              <a:rPr lang="de-DE" altLang="de-DE" dirty="0" err="1"/>
              <a:t>Standridge</a:t>
            </a:r>
            <a:r>
              <a:rPr lang="de-DE" altLang="de-DE" dirty="0"/>
              <a:t> SM. </a:t>
            </a:r>
            <a:r>
              <a:rPr lang="de-DE" altLang="de-DE" dirty="0" err="1"/>
              <a:t>Idiopathic</a:t>
            </a:r>
            <a:r>
              <a:rPr lang="de-DE" altLang="de-DE" dirty="0"/>
              <a:t> </a:t>
            </a:r>
            <a:r>
              <a:rPr lang="de-DE" altLang="de-DE" dirty="0" err="1"/>
              <a:t>intracranial</a:t>
            </a:r>
            <a:r>
              <a:rPr lang="de-DE" altLang="de-DE" dirty="0"/>
              <a:t> </a:t>
            </a:r>
            <a:r>
              <a:rPr lang="de-DE" altLang="de-DE" dirty="0" err="1"/>
              <a:t>hypertension</a:t>
            </a:r>
            <a:r>
              <a:rPr lang="de-DE" altLang="de-DE" dirty="0"/>
              <a:t> in </a:t>
            </a:r>
            <a:r>
              <a:rPr lang="de-DE" altLang="de-DE" dirty="0" err="1"/>
              <a:t>children</a:t>
            </a:r>
            <a:r>
              <a:rPr lang="de-DE" altLang="de-DE" dirty="0"/>
              <a:t>: A </a:t>
            </a:r>
            <a:r>
              <a:rPr lang="de-DE" altLang="de-DE" dirty="0" err="1"/>
              <a:t>review</a:t>
            </a:r>
            <a:r>
              <a:rPr lang="de-DE" altLang="de-DE" dirty="0"/>
              <a:t> </a:t>
            </a:r>
            <a:r>
              <a:rPr lang="de-DE" altLang="de-DE" dirty="0" err="1"/>
              <a:t>and</a:t>
            </a:r>
            <a:r>
              <a:rPr lang="de-DE" altLang="de-DE" dirty="0"/>
              <a:t> </a:t>
            </a:r>
            <a:r>
              <a:rPr lang="de-DE" altLang="de-DE" dirty="0" err="1"/>
              <a:t>algorithm</a:t>
            </a:r>
            <a:r>
              <a:rPr lang="de-DE" altLang="de-DE" dirty="0"/>
              <a:t>. </a:t>
            </a:r>
            <a:r>
              <a:rPr lang="de-DE" altLang="de-DE" dirty="0" err="1"/>
              <a:t>Pediatr</a:t>
            </a:r>
            <a:r>
              <a:rPr lang="de-DE" altLang="de-DE" dirty="0"/>
              <a:t> </a:t>
            </a:r>
            <a:r>
              <a:rPr lang="de-DE" altLang="de-DE" dirty="0" err="1"/>
              <a:t>Neurol</a:t>
            </a:r>
            <a:r>
              <a:rPr lang="de-DE" altLang="de-DE" dirty="0"/>
              <a:t> 2010;43:377-390.</a:t>
            </a:r>
          </a:p>
        </p:txBody>
      </p:sp>
      <p:sp>
        <p:nvSpPr>
          <p:cNvPr id="153605" name="Line 6"/>
          <p:cNvSpPr>
            <a:spLocks noChangeShapeType="1"/>
          </p:cNvSpPr>
          <p:nvPr/>
        </p:nvSpPr>
        <p:spPr bwMode="auto">
          <a:xfrm>
            <a:off x="6156325" y="5013325"/>
            <a:ext cx="1800225" cy="0"/>
          </a:xfrm>
          <a:prstGeom prst="line">
            <a:avLst/>
          </a:prstGeom>
          <a:noFill/>
          <a:ln w="9525">
            <a:solidFill>
              <a:srgbClr val="FF0000"/>
            </a:solidFill>
            <a:round/>
            <a:headEnd/>
            <a:tailEnd/>
          </a:ln>
        </p:spPr>
        <p:txBody>
          <a:bodyPr/>
          <a:lstStyle/>
          <a:p>
            <a:endParaRPr lang="en-US"/>
          </a:p>
        </p:txBody>
      </p:sp>
      <p:sp>
        <p:nvSpPr>
          <p:cNvPr id="153606" name="Line 7"/>
          <p:cNvSpPr>
            <a:spLocks noChangeShapeType="1"/>
          </p:cNvSpPr>
          <p:nvPr/>
        </p:nvSpPr>
        <p:spPr bwMode="auto">
          <a:xfrm>
            <a:off x="900113" y="5516563"/>
            <a:ext cx="1871662" cy="0"/>
          </a:xfrm>
          <a:prstGeom prst="line">
            <a:avLst/>
          </a:pr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CA" altLang="de-DE" noProof="0" dirty="0"/>
              <a:t>Last not least: </a:t>
            </a:r>
            <a:br>
              <a:rPr lang="en-CA" altLang="de-DE" noProof="0" dirty="0"/>
            </a:br>
            <a:r>
              <a:rPr lang="en-CA" altLang="de-DE" noProof="0" dirty="0"/>
              <a:t>Interdisciplinary decision!</a:t>
            </a:r>
          </a:p>
        </p:txBody>
      </p:sp>
      <p:sp>
        <p:nvSpPr>
          <p:cNvPr id="79875" name="Rectangle 3"/>
          <p:cNvSpPr>
            <a:spLocks noGrp="1" noChangeArrowheads="1"/>
          </p:cNvSpPr>
          <p:nvPr>
            <p:ph type="body" idx="1"/>
          </p:nvPr>
        </p:nvSpPr>
        <p:spPr/>
        <p:txBody>
          <a:bodyPr/>
          <a:lstStyle/>
          <a:p>
            <a:pPr eaLnBrk="1" hangingPunct="1"/>
            <a:r>
              <a:rPr lang="en-CA" altLang="de-DE" noProof="0" dirty="0"/>
              <a:t>Optimal management of IIH requires </a:t>
            </a:r>
            <a:r>
              <a:rPr lang="en-CA" altLang="de-DE" u="sng" noProof="0" dirty="0"/>
              <a:t>good communications</a:t>
            </a:r>
            <a:r>
              <a:rPr lang="en-CA" altLang="de-DE" noProof="0" dirty="0"/>
              <a:t> between specialties </a:t>
            </a:r>
            <a:br>
              <a:rPr lang="en-CA" altLang="de-DE" noProof="0" dirty="0"/>
            </a:br>
            <a:r>
              <a:rPr lang="en-CA" altLang="de-DE" noProof="0" dirty="0">
                <a:solidFill>
                  <a:srgbClr val="FF0000"/>
                </a:solidFill>
              </a:rPr>
              <a:t>to protect the patient from unnecessary lumbar punctures and CSF diversion surgery on the one hand and avoidable visual loss on the other</a:t>
            </a:r>
            <a:r>
              <a:rPr lang="en-CA" altLang="de-DE" noProof="0" dirty="0"/>
              <a:t>. </a:t>
            </a:r>
          </a:p>
        </p:txBody>
      </p:sp>
      <p:sp>
        <p:nvSpPr>
          <p:cNvPr id="153604" name="Rectangle 5"/>
          <p:cNvSpPr>
            <a:spLocks noChangeArrowheads="1"/>
          </p:cNvSpPr>
          <p:nvPr/>
        </p:nvSpPr>
        <p:spPr bwMode="auto">
          <a:xfrm>
            <a:off x="142875" y="6216650"/>
            <a:ext cx="9001125" cy="641350"/>
          </a:xfrm>
          <a:prstGeom prst="rect">
            <a:avLst/>
          </a:prstGeom>
          <a:noFill/>
          <a:ln w="9525">
            <a:noFill/>
            <a:miter lim="800000"/>
            <a:headEnd/>
            <a:tailEnd/>
          </a:ln>
        </p:spPr>
        <p:txBody>
          <a:bodyPr>
            <a:spAutoFit/>
          </a:bodyPr>
          <a:lstStyle/>
          <a:p>
            <a:pPr eaLnBrk="1" hangingPunct="1"/>
            <a:r>
              <a:rPr lang="de-DE" altLang="de-DE" dirty="0" err="1"/>
              <a:t>Standridge</a:t>
            </a:r>
            <a:r>
              <a:rPr lang="de-DE" altLang="de-DE" dirty="0"/>
              <a:t> SM. </a:t>
            </a:r>
            <a:r>
              <a:rPr lang="de-DE" altLang="de-DE" dirty="0" err="1"/>
              <a:t>Idiopathic</a:t>
            </a:r>
            <a:r>
              <a:rPr lang="de-DE" altLang="de-DE" dirty="0"/>
              <a:t> </a:t>
            </a:r>
            <a:r>
              <a:rPr lang="de-DE" altLang="de-DE" dirty="0" err="1"/>
              <a:t>intracranial</a:t>
            </a:r>
            <a:r>
              <a:rPr lang="de-DE" altLang="de-DE" dirty="0"/>
              <a:t> </a:t>
            </a:r>
            <a:r>
              <a:rPr lang="de-DE" altLang="de-DE" dirty="0" err="1"/>
              <a:t>hypertension</a:t>
            </a:r>
            <a:r>
              <a:rPr lang="de-DE" altLang="de-DE" dirty="0"/>
              <a:t> in </a:t>
            </a:r>
            <a:r>
              <a:rPr lang="de-DE" altLang="de-DE" dirty="0" err="1"/>
              <a:t>children</a:t>
            </a:r>
            <a:r>
              <a:rPr lang="de-DE" altLang="de-DE" dirty="0"/>
              <a:t>: A </a:t>
            </a:r>
            <a:r>
              <a:rPr lang="de-DE" altLang="de-DE" dirty="0" err="1"/>
              <a:t>review</a:t>
            </a:r>
            <a:r>
              <a:rPr lang="de-DE" altLang="de-DE" dirty="0"/>
              <a:t> </a:t>
            </a:r>
            <a:r>
              <a:rPr lang="de-DE" altLang="de-DE" dirty="0" err="1"/>
              <a:t>and</a:t>
            </a:r>
            <a:r>
              <a:rPr lang="de-DE" altLang="de-DE" dirty="0"/>
              <a:t> </a:t>
            </a:r>
            <a:r>
              <a:rPr lang="de-DE" altLang="de-DE" dirty="0" err="1"/>
              <a:t>algorithm</a:t>
            </a:r>
            <a:r>
              <a:rPr lang="de-DE" altLang="de-DE" dirty="0"/>
              <a:t>. </a:t>
            </a:r>
            <a:r>
              <a:rPr lang="de-DE" altLang="de-DE" dirty="0" err="1"/>
              <a:t>Pediatr</a:t>
            </a:r>
            <a:r>
              <a:rPr lang="de-DE" altLang="de-DE" dirty="0"/>
              <a:t> </a:t>
            </a:r>
            <a:r>
              <a:rPr lang="de-DE" altLang="de-DE" dirty="0" err="1"/>
              <a:t>Neurol</a:t>
            </a:r>
            <a:r>
              <a:rPr lang="de-DE" altLang="de-DE" dirty="0"/>
              <a:t> 2010;43:377-390.</a:t>
            </a:r>
          </a:p>
        </p:txBody>
      </p:sp>
      <p:sp>
        <p:nvSpPr>
          <p:cNvPr id="153605" name="Line 6"/>
          <p:cNvSpPr>
            <a:spLocks noChangeShapeType="1"/>
          </p:cNvSpPr>
          <p:nvPr/>
        </p:nvSpPr>
        <p:spPr bwMode="auto">
          <a:xfrm>
            <a:off x="6156325" y="5013325"/>
            <a:ext cx="1800225" cy="0"/>
          </a:xfrm>
          <a:prstGeom prst="line">
            <a:avLst/>
          </a:prstGeom>
          <a:noFill/>
          <a:ln w="9525">
            <a:solidFill>
              <a:srgbClr val="FF0000"/>
            </a:solidFill>
            <a:round/>
            <a:headEnd/>
            <a:tailEnd/>
          </a:ln>
        </p:spPr>
        <p:txBody>
          <a:bodyPr/>
          <a:lstStyle/>
          <a:p>
            <a:endParaRPr lang="en-US"/>
          </a:p>
        </p:txBody>
      </p:sp>
      <p:sp>
        <p:nvSpPr>
          <p:cNvPr id="153606" name="Line 7"/>
          <p:cNvSpPr>
            <a:spLocks noChangeShapeType="1"/>
          </p:cNvSpPr>
          <p:nvPr/>
        </p:nvSpPr>
        <p:spPr bwMode="auto">
          <a:xfrm>
            <a:off x="900113" y="5516563"/>
            <a:ext cx="1871662" cy="0"/>
          </a:xfrm>
          <a:prstGeom prst="line">
            <a:avLst/>
          </a:prstGeom>
          <a:noFill/>
          <a:ln w="9525">
            <a:solidFill>
              <a:srgbClr val="FF0000"/>
            </a:solidFill>
            <a:round/>
            <a:headEnd/>
            <a:tailEnd/>
          </a:ln>
        </p:spPr>
        <p:txBody>
          <a:bodyPr/>
          <a:lstStyle/>
          <a:p>
            <a:endParaRPr lang="en-US"/>
          </a:p>
        </p:txBody>
      </p:sp>
      <p:pic>
        <p:nvPicPr>
          <p:cNvPr id="7" name="Grafik 6">
            <a:extLst>
              <a:ext uri="{FF2B5EF4-FFF2-40B4-BE49-F238E27FC236}">
                <a16:creationId xmlns:a16="http://schemas.microsoft.com/office/drawing/2014/main" id="{D6FE180D-9680-41C6-8BD0-DC06E381303A}"/>
              </a:ext>
            </a:extLst>
          </p:cNvPr>
          <p:cNvPicPr>
            <a:picLocks noChangeAspect="1"/>
          </p:cNvPicPr>
          <p:nvPr/>
        </p:nvPicPr>
        <p:blipFill>
          <a:blip r:embed="rId3"/>
          <a:stretch>
            <a:fillRect/>
          </a:stretch>
        </p:blipFill>
        <p:spPr>
          <a:xfrm>
            <a:off x="73999" y="1303339"/>
            <a:ext cx="8962497" cy="3349789"/>
          </a:xfrm>
          <a:prstGeom prst="rect">
            <a:avLst/>
          </a:prstGeom>
          <a:ln w="76200">
            <a:solidFill>
              <a:srgbClr val="FF0000"/>
            </a:solidFill>
          </a:ln>
          <a:effectLst>
            <a:glow rad="228600">
              <a:schemeClr val="accent6">
                <a:satMod val="175000"/>
                <a:alpha val="40000"/>
              </a:schemeClr>
            </a:glow>
          </a:effectLst>
        </p:spPr>
      </p:pic>
    </p:spTree>
    <p:extLst>
      <p:ext uri="{BB962C8B-B14F-4D97-AF65-F5344CB8AC3E}">
        <p14:creationId xmlns:p14="http://schemas.microsoft.com/office/powerpoint/2010/main" val="1809885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178C-50EC-4A3E-AE11-362577C941C3}"/>
              </a:ext>
            </a:extLst>
          </p:cNvPr>
          <p:cNvSpPr>
            <a:spLocks noGrp="1"/>
          </p:cNvSpPr>
          <p:nvPr>
            <p:ph type="title"/>
          </p:nvPr>
        </p:nvSpPr>
        <p:spPr/>
        <p:txBody>
          <a:bodyPr/>
          <a:lstStyle/>
          <a:p>
            <a:r>
              <a:rPr lang="en-CA" dirty="0"/>
              <a:t>Case 1 con´t</a:t>
            </a:r>
          </a:p>
        </p:txBody>
      </p:sp>
      <p:sp>
        <p:nvSpPr>
          <p:cNvPr id="3" name="Inhaltsplatzhalter 2">
            <a:extLst>
              <a:ext uri="{FF2B5EF4-FFF2-40B4-BE49-F238E27FC236}">
                <a16:creationId xmlns:a16="http://schemas.microsoft.com/office/drawing/2014/main" id="{9AC724C1-7DB9-4703-A52B-BDC165DB2CC2}"/>
              </a:ext>
            </a:extLst>
          </p:cNvPr>
          <p:cNvSpPr>
            <a:spLocks noGrp="1"/>
          </p:cNvSpPr>
          <p:nvPr>
            <p:ph idx="1"/>
          </p:nvPr>
        </p:nvSpPr>
        <p:spPr/>
        <p:txBody>
          <a:bodyPr/>
          <a:lstStyle/>
          <a:p>
            <a:pPr eaLnBrk="1" hangingPunct="1">
              <a:spcBef>
                <a:spcPct val="0"/>
              </a:spcBef>
            </a:pPr>
            <a:r>
              <a:rPr lang="en-CA" altLang="de-DE" dirty="0"/>
              <a:t>However, still papilledema after 2 months</a:t>
            </a:r>
          </a:p>
          <a:p>
            <a:pPr eaLnBrk="1" hangingPunct="1">
              <a:spcBef>
                <a:spcPct val="0"/>
              </a:spcBef>
            </a:pPr>
            <a:r>
              <a:rPr lang="en-CA" altLang="de-DE" dirty="0"/>
              <a:t>Visual function still normal</a:t>
            </a:r>
          </a:p>
          <a:p>
            <a:pPr eaLnBrk="1" hangingPunct="1">
              <a:spcBef>
                <a:spcPct val="0"/>
              </a:spcBef>
            </a:pPr>
            <a:r>
              <a:rPr lang="en-CA" altLang="de-DE" dirty="0"/>
              <a:t>Acetazolamide increased to 25 mg/kg/d</a:t>
            </a:r>
          </a:p>
          <a:p>
            <a:pPr eaLnBrk="1" hangingPunct="1">
              <a:spcBef>
                <a:spcPct val="0"/>
              </a:spcBef>
            </a:pPr>
            <a:r>
              <a:rPr lang="en-CA" altLang="de-DE" dirty="0"/>
              <a:t>4 weeks later, significant side effects</a:t>
            </a:r>
          </a:p>
          <a:p>
            <a:pPr marL="0" indent="0" eaLnBrk="1" hangingPunct="1">
              <a:spcBef>
                <a:spcPct val="0"/>
              </a:spcBef>
              <a:buNone/>
            </a:pPr>
            <a:endParaRPr lang="en-CA" altLang="de-DE" dirty="0"/>
          </a:p>
          <a:p>
            <a:pPr eaLnBrk="1" hangingPunct="1">
              <a:spcBef>
                <a:spcPct val="0"/>
              </a:spcBef>
            </a:pPr>
            <a:r>
              <a:rPr lang="en-CA" altLang="de-DE" dirty="0"/>
              <a:t>Re-LP: opening pressure 35 cm H2O </a:t>
            </a:r>
          </a:p>
          <a:p>
            <a:pPr marL="0" indent="0" eaLnBrk="1" hangingPunct="1">
              <a:spcBef>
                <a:spcPct val="0"/>
              </a:spcBef>
              <a:buNone/>
            </a:pPr>
            <a:endParaRPr lang="en-CA" altLang="de-DE" dirty="0"/>
          </a:p>
          <a:p>
            <a:pPr eaLnBrk="1" hangingPunct="1">
              <a:spcBef>
                <a:spcPct val="0"/>
              </a:spcBef>
            </a:pPr>
            <a:r>
              <a:rPr lang="en-CA" altLang="de-DE" dirty="0"/>
              <a:t>E-mail to Dr Tibussek: </a:t>
            </a:r>
            <a:br>
              <a:rPr lang="en-CA" altLang="de-DE" dirty="0"/>
            </a:br>
            <a:r>
              <a:rPr lang="en-CA" altLang="de-DE" dirty="0"/>
              <a:t>		„Doctors talk about VP-shunt“</a:t>
            </a:r>
            <a:endParaRPr lang="en-CA" dirty="0"/>
          </a:p>
        </p:txBody>
      </p:sp>
    </p:spTree>
    <p:extLst>
      <p:ext uri="{BB962C8B-B14F-4D97-AF65-F5344CB8AC3E}">
        <p14:creationId xmlns:p14="http://schemas.microsoft.com/office/powerpoint/2010/main" val="422062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F192013A-18E9-49F6-9572-1AB127345512}"/>
              </a:ext>
            </a:extLst>
          </p:cNvPr>
          <p:cNvSpPr>
            <a:spLocks noGrp="1"/>
          </p:cNvSpPr>
          <p:nvPr>
            <p:ph type="title"/>
          </p:nvPr>
        </p:nvSpPr>
        <p:spPr>
          <a:xfrm>
            <a:off x="505677" y="914400"/>
            <a:ext cx="2743200" cy="2887579"/>
          </a:xfrm>
        </p:spPr>
        <p:txBody>
          <a:bodyPr vert="horz" lIns="91440" tIns="45720" rIns="91440" bIns="45720" rtlCol="0" anchor="b">
            <a:normAutofit/>
          </a:bodyPr>
          <a:lstStyle/>
          <a:p>
            <a:pPr eaLnBrk="1" hangingPunct="1">
              <a:lnSpc>
                <a:spcPct val="90000"/>
              </a:lnSpc>
            </a:pPr>
            <a:r>
              <a:rPr lang="en-US" sz="4200" kern="1200">
                <a:solidFill>
                  <a:srgbClr val="FFFFFF"/>
                </a:solidFill>
                <a:latin typeface="+mj-lt"/>
                <a:ea typeface="+mj-ea"/>
                <a:cs typeface="+mj-cs"/>
              </a:rPr>
              <a:t>Thank you very much for your attention!</a:t>
            </a:r>
          </a:p>
        </p:txBody>
      </p:sp>
      <p:sp>
        <p:nvSpPr>
          <p:cNvPr id="5" name="Textplatzhalter 4">
            <a:extLst>
              <a:ext uri="{FF2B5EF4-FFF2-40B4-BE49-F238E27FC236}">
                <a16:creationId xmlns:a16="http://schemas.microsoft.com/office/drawing/2014/main" id="{A397FA1C-89DA-4A89-9BB6-94BB0CF6EF80}"/>
              </a:ext>
            </a:extLst>
          </p:cNvPr>
          <p:cNvSpPr>
            <a:spLocks noGrp="1"/>
          </p:cNvSpPr>
          <p:nvPr>
            <p:ph type="body" idx="1"/>
          </p:nvPr>
        </p:nvSpPr>
        <p:spPr>
          <a:xfrm>
            <a:off x="505677" y="4170501"/>
            <a:ext cx="2743200" cy="1525597"/>
          </a:xfrm>
        </p:spPr>
        <p:txBody>
          <a:bodyPr vert="horz" lIns="91440" tIns="45720" rIns="91440" bIns="45720" rtlCol="0">
            <a:normAutofit/>
          </a:bodyPr>
          <a:lstStyle/>
          <a:p>
            <a:pPr algn="ctr" eaLnBrk="1" hangingPunct="1">
              <a:lnSpc>
                <a:spcPct val="90000"/>
              </a:lnSpc>
              <a:spcBef>
                <a:spcPts val="1000"/>
              </a:spcBef>
            </a:pPr>
            <a:r>
              <a:rPr lang="en-US" sz="1700" kern="1200">
                <a:solidFill>
                  <a:srgbClr val="FFFFFF"/>
                </a:solidFill>
                <a:latin typeface="+mn-lt"/>
                <a:ea typeface="+mn-ea"/>
                <a:cs typeface="+mn-cs"/>
              </a:rPr>
              <a:t>Questions? </a:t>
            </a:r>
          </a:p>
        </p:txBody>
      </p:sp>
      <p:cxnSp>
        <p:nvCxnSpPr>
          <p:cNvPr id="27" name="Straight Connector 2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Grafik 10" descr="Ein Bild, das schwarz, Zeichnung, weiß enthält.&#10;&#10;Automatisch generierte Beschreibung">
            <a:extLst>
              <a:ext uri="{FF2B5EF4-FFF2-40B4-BE49-F238E27FC236}">
                <a16:creationId xmlns:a16="http://schemas.microsoft.com/office/drawing/2014/main" id="{CD5F7B7E-DA9F-43AC-A423-D4F3872DA2C7}"/>
              </a:ext>
            </a:extLst>
          </p:cNvPr>
          <p:cNvPicPr>
            <a:picLocks noChangeAspect="1"/>
          </p:cNvPicPr>
          <p:nvPr/>
        </p:nvPicPr>
        <p:blipFill>
          <a:blip r:embed="rId2"/>
          <a:stretch>
            <a:fillRect/>
          </a:stretch>
        </p:blipFill>
        <p:spPr>
          <a:xfrm>
            <a:off x="3865366" y="1028433"/>
            <a:ext cx="4915159" cy="4809076"/>
          </a:xfrm>
          <a:prstGeom prst="rect">
            <a:avLst/>
          </a:prstGeom>
        </p:spPr>
      </p:pic>
    </p:spTree>
    <p:extLst>
      <p:ext uri="{BB962C8B-B14F-4D97-AF65-F5344CB8AC3E}">
        <p14:creationId xmlns:p14="http://schemas.microsoft.com/office/powerpoint/2010/main" val="1629547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DF3A50C-CE25-46C7-BA22-38DB4E100D4E}"/>
              </a:ext>
            </a:extLst>
          </p:cNvPr>
          <p:cNvSpPr>
            <a:spLocks noGrp="1"/>
          </p:cNvSpPr>
          <p:nvPr>
            <p:ph type="title"/>
          </p:nvPr>
        </p:nvSpPr>
        <p:spPr/>
        <p:txBody>
          <a:bodyPr/>
          <a:lstStyle/>
          <a:p>
            <a:r>
              <a:rPr lang="de-DE" dirty="0" err="1"/>
              <a:t>Supplemental</a:t>
            </a:r>
            <a:r>
              <a:rPr lang="de-DE" dirty="0"/>
              <a:t> material</a:t>
            </a:r>
            <a:endParaRPr lang="en-CA" dirty="0"/>
          </a:p>
        </p:txBody>
      </p:sp>
      <p:sp>
        <p:nvSpPr>
          <p:cNvPr id="5" name="Textplatzhalter 4">
            <a:extLst>
              <a:ext uri="{FF2B5EF4-FFF2-40B4-BE49-F238E27FC236}">
                <a16:creationId xmlns:a16="http://schemas.microsoft.com/office/drawing/2014/main" id="{65A98060-7F37-47C7-BBD0-687E04C5C323}"/>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9651173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F71CC3-2866-493A-BB58-5D8A4F3E410E}"/>
              </a:ext>
            </a:extLst>
          </p:cNvPr>
          <p:cNvSpPr>
            <a:spLocks noGrp="1"/>
          </p:cNvSpPr>
          <p:nvPr>
            <p:ph type="title"/>
          </p:nvPr>
        </p:nvSpPr>
        <p:spPr/>
        <p:txBody>
          <a:bodyPr/>
          <a:lstStyle/>
          <a:p>
            <a:r>
              <a:rPr lang="de-DE" dirty="0" err="1"/>
              <a:t>Dont´t</a:t>
            </a:r>
            <a:r>
              <a:rPr lang="de-DE" dirty="0"/>
              <a:t> </a:t>
            </a:r>
            <a:r>
              <a:rPr lang="de-DE" dirty="0" err="1"/>
              <a:t>forget</a:t>
            </a:r>
            <a:r>
              <a:rPr lang="de-DE" dirty="0"/>
              <a:t>: differential </a:t>
            </a:r>
            <a:r>
              <a:rPr lang="de-DE" dirty="0" err="1"/>
              <a:t>diagnosis</a:t>
            </a:r>
            <a:endParaRPr lang="en-CA" dirty="0"/>
          </a:p>
        </p:txBody>
      </p:sp>
      <p:sp>
        <p:nvSpPr>
          <p:cNvPr id="5" name="Textplatzhalter 4">
            <a:extLst>
              <a:ext uri="{FF2B5EF4-FFF2-40B4-BE49-F238E27FC236}">
                <a16:creationId xmlns:a16="http://schemas.microsoft.com/office/drawing/2014/main" id="{CA8EB44A-F47F-42C6-A073-D41A52A80C2D}"/>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670952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a:extLst>
              <a:ext uri="{FF2B5EF4-FFF2-40B4-BE49-F238E27FC236}">
                <a16:creationId xmlns:a16="http://schemas.microsoft.com/office/drawing/2014/main" id="{B4F7280D-9C7A-42EA-A5FF-2EF380429EB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765425" y="1268413"/>
            <a:ext cx="4038600" cy="4240212"/>
          </a:xfrm>
          <a:noFill/>
        </p:spPr>
      </p:pic>
      <p:sp>
        <p:nvSpPr>
          <p:cNvPr id="149507" name="Rectangle 5">
            <a:extLst>
              <a:ext uri="{FF2B5EF4-FFF2-40B4-BE49-F238E27FC236}">
                <a16:creationId xmlns:a16="http://schemas.microsoft.com/office/drawing/2014/main" id="{44E953D7-4F71-4F20-8A95-94E37A01885D}"/>
              </a:ext>
            </a:extLst>
          </p:cNvPr>
          <p:cNvSpPr>
            <a:spLocks noChangeArrowheads="1"/>
          </p:cNvSpPr>
          <p:nvPr/>
        </p:nvSpPr>
        <p:spPr bwMode="auto">
          <a:xfrm>
            <a:off x="468313" y="6086475"/>
            <a:ext cx="353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800"/>
              <a:t>N Engl J Med 2009;361:2367-78.</a:t>
            </a:r>
          </a:p>
        </p:txBody>
      </p:sp>
      <p:sp>
        <p:nvSpPr>
          <p:cNvPr id="149508" name="Text Box 6">
            <a:extLst>
              <a:ext uri="{FF2B5EF4-FFF2-40B4-BE49-F238E27FC236}">
                <a16:creationId xmlns:a16="http://schemas.microsoft.com/office/drawing/2014/main" id="{EEFE912B-7B45-4E8A-AF24-FF8FF1602187}"/>
              </a:ext>
            </a:extLst>
          </p:cNvPr>
          <p:cNvSpPr txBox="1">
            <a:spLocks noChangeArrowheads="1"/>
          </p:cNvSpPr>
          <p:nvPr/>
        </p:nvSpPr>
        <p:spPr bwMode="auto">
          <a:xfrm>
            <a:off x="2771775" y="5589588"/>
            <a:ext cx="4103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de-DE" altLang="de-DE" sz="1800"/>
              <a:t>Spinale Arachnoidalzyste</a:t>
            </a:r>
          </a:p>
        </p:txBody>
      </p:sp>
      <p:sp>
        <p:nvSpPr>
          <p:cNvPr id="149509" name="Rectangle 2">
            <a:extLst>
              <a:ext uri="{FF2B5EF4-FFF2-40B4-BE49-F238E27FC236}">
                <a16:creationId xmlns:a16="http://schemas.microsoft.com/office/drawing/2014/main" id="{8BFC0EE2-7AF5-473A-889A-B6167EDEE23B}"/>
              </a:ext>
            </a:extLst>
          </p:cNvPr>
          <p:cNvSpPr>
            <a:spLocks noGrp="1" noChangeArrowheads="1"/>
          </p:cNvSpPr>
          <p:nvPr>
            <p:ph type="title"/>
          </p:nvPr>
        </p:nvSpPr>
        <p:spPr>
          <a:solidFill>
            <a:schemeClr val="bg1"/>
          </a:solidFill>
        </p:spPr>
        <p:txBody>
          <a:bodyPr/>
          <a:lstStyle/>
          <a:p>
            <a:pPr eaLnBrk="1" hangingPunct="1"/>
            <a:r>
              <a:rPr lang="en-CA" altLang="de-DE" sz="4000" dirty="0"/>
              <a:t>Therapy </a:t>
            </a:r>
            <a:r>
              <a:rPr lang="en-CA" altLang="de-DE" sz="4000" dirty="0" err="1"/>
              <a:t>resistence</a:t>
            </a:r>
            <a:r>
              <a:rPr lang="en-CA" altLang="de-DE" sz="4000" dirty="0"/>
              <a:t>?</a:t>
            </a:r>
            <a:br>
              <a:rPr lang="en-CA" altLang="de-DE" sz="4000" dirty="0"/>
            </a:br>
            <a:r>
              <a:rPr lang="en-CA" altLang="de-DE" sz="4000" dirty="0"/>
              <a:t>CAVE: Think of the unlikely!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01824"/>
            <a:ext cx="8229600" cy="1143000"/>
          </a:xfrm>
        </p:spPr>
        <p:txBody>
          <a:bodyPr/>
          <a:lstStyle/>
          <a:p>
            <a:r>
              <a:rPr lang="en-CA" dirty="0"/>
              <a:t>Elevated CSF opening pressure in Pediatric Demyelinating Disease Cohort</a:t>
            </a:r>
            <a:endParaRPr lang="en-CA" noProof="0" dirty="0"/>
          </a:p>
        </p:txBody>
      </p:sp>
      <p:sp>
        <p:nvSpPr>
          <p:cNvPr id="5" name="Inhaltsplatzhalter 4"/>
          <p:cNvSpPr>
            <a:spLocks noGrp="1"/>
          </p:cNvSpPr>
          <p:nvPr>
            <p:ph idx="1"/>
          </p:nvPr>
        </p:nvSpPr>
        <p:spPr/>
        <p:txBody>
          <a:bodyPr/>
          <a:lstStyle/>
          <a:p>
            <a:pPr marL="0" indent="0">
              <a:buNone/>
            </a:pPr>
            <a:r>
              <a:rPr lang="en-CA" noProof="0" dirty="0"/>
              <a:t>: </a:t>
            </a:r>
          </a:p>
          <a:p>
            <a:pPr marL="0" indent="0">
              <a:buNone/>
            </a:pPr>
            <a:br>
              <a:rPr lang="en-CA" noProof="0" dirty="0"/>
            </a:br>
            <a:r>
              <a:rPr lang="en-CA" noProof="0" dirty="0"/>
              <a:t>„Almost 1/3 of children with inflammatory demyelinating disease have an elevated CSF opening pressure“</a:t>
            </a:r>
          </a:p>
          <a:p>
            <a:pPr marL="0" indent="0">
              <a:buNone/>
            </a:pPr>
            <a:endParaRPr lang="en-CA" noProof="0" dirty="0"/>
          </a:p>
          <a:p>
            <a:pPr marL="0" indent="0">
              <a:buNone/>
            </a:pPr>
            <a:endParaRPr lang="en-CA" noProof="0" dirty="0"/>
          </a:p>
          <a:p>
            <a:pPr marL="0" indent="0">
              <a:buNone/>
            </a:pPr>
            <a:r>
              <a:rPr lang="en-CA" sz="1800" noProof="0" dirty="0"/>
              <a:t>Pediatric Neurology 2015;52:446-449</a:t>
            </a:r>
          </a:p>
          <a:p>
            <a:pPr marL="0" indent="0">
              <a:buNone/>
            </a:pPr>
            <a:r>
              <a:rPr lang="en-CA" noProof="0" dirty="0"/>
              <a:t> </a:t>
            </a:r>
          </a:p>
        </p:txBody>
      </p:sp>
    </p:spTree>
    <p:extLst>
      <p:ext uri="{BB962C8B-B14F-4D97-AF65-F5344CB8AC3E}">
        <p14:creationId xmlns:p14="http://schemas.microsoft.com/office/powerpoint/2010/main" val="3146300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el 1"/>
          <p:cNvSpPr>
            <a:spLocks noGrp="1"/>
          </p:cNvSpPr>
          <p:nvPr>
            <p:ph type="title"/>
          </p:nvPr>
        </p:nvSpPr>
        <p:spPr/>
        <p:txBody>
          <a:bodyPr/>
          <a:lstStyle/>
          <a:p>
            <a:r>
              <a:rPr lang="en-CA" altLang="de-DE" noProof="0" dirty="0"/>
              <a:t>Therapy: Step-wise approach</a:t>
            </a:r>
            <a:endParaRPr lang="en-CA" altLang="en-US" noProof="0" dirty="0"/>
          </a:p>
        </p:txBody>
      </p:sp>
      <p:sp>
        <p:nvSpPr>
          <p:cNvPr id="134147" name="Inhaltsplatzhalter 2"/>
          <p:cNvSpPr>
            <a:spLocks noGrp="1"/>
          </p:cNvSpPr>
          <p:nvPr>
            <p:ph idx="1"/>
          </p:nvPr>
        </p:nvSpPr>
        <p:spPr/>
        <p:txBody>
          <a:bodyPr/>
          <a:lstStyle/>
          <a:p>
            <a:r>
              <a:rPr lang="en-CA" altLang="en-US" noProof="0" dirty="0"/>
              <a:t>Step 1: correct potentially causal factors (medication, anaemia, hypothyroidism, ..)</a:t>
            </a:r>
          </a:p>
          <a:p>
            <a:endParaRPr lang="en-CA" altLang="en-US" noProof="0" dirty="0"/>
          </a:p>
          <a:p>
            <a:r>
              <a:rPr lang="en-CA" altLang="en-US" noProof="0" dirty="0"/>
              <a:t>Step 2: LP with CSF drainage to lower pressure &gt;&gt; measure post </a:t>
            </a:r>
            <a:r>
              <a:rPr lang="en-CA" altLang="en-US" noProof="0" dirty="0" err="1"/>
              <a:t>punctional</a:t>
            </a:r>
            <a:r>
              <a:rPr lang="en-CA" altLang="en-US" noProof="0" dirty="0"/>
              <a:t> pressure („closing pressure“)</a:t>
            </a:r>
          </a:p>
        </p:txBody>
      </p:sp>
    </p:spTree>
    <p:extLst>
      <p:ext uri="{BB962C8B-B14F-4D97-AF65-F5344CB8AC3E}">
        <p14:creationId xmlns:p14="http://schemas.microsoft.com/office/powerpoint/2010/main" val="2892836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CA" altLang="de-DE" sz="4000" noProof="0" dirty="0"/>
              <a:t>Pressure release as the only therapy</a:t>
            </a:r>
          </a:p>
        </p:txBody>
      </p:sp>
      <p:sp>
        <p:nvSpPr>
          <p:cNvPr id="136195" name="Rectangle 7"/>
          <p:cNvSpPr>
            <a:spLocks noChangeArrowheads="1"/>
          </p:cNvSpPr>
          <p:nvPr/>
        </p:nvSpPr>
        <p:spPr bwMode="auto">
          <a:xfrm>
            <a:off x="423863" y="1844675"/>
            <a:ext cx="8229600" cy="1728788"/>
          </a:xfrm>
          <a:prstGeom prst="rect">
            <a:avLst/>
          </a:prstGeom>
          <a:noFill/>
          <a:ln w="9525">
            <a:noFill/>
            <a:miter lim="800000"/>
            <a:headEnd/>
            <a:tailEnd/>
          </a:ln>
        </p:spPr>
        <p:txBody>
          <a:bodyPr/>
          <a:lstStyle/>
          <a:p>
            <a:pPr marL="342900" indent="-342900" eaLnBrk="1" hangingPunct="1">
              <a:spcBef>
                <a:spcPct val="20000"/>
              </a:spcBef>
            </a:pPr>
            <a:r>
              <a:rPr lang="de-DE" altLang="de-DE" sz="2800" dirty="0"/>
              <a:t>„</a:t>
            </a:r>
            <a:r>
              <a:rPr lang="de-DE" altLang="de-DE" sz="2800" dirty="0" err="1"/>
              <a:t>Interestingly</a:t>
            </a:r>
            <a:r>
              <a:rPr lang="de-DE" altLang="de-DE" sz="2800" dirty="0"/>
              <a:t>, </a:t>
            </a:r>
            <a:r>
              <a:rPr lang="de-DE" altLang="de-DE" sz="2800" b="1" dirty="0" err="1"/>
              <a:t>it</a:t>
            </a:r>
            <a:r>
              <a:rPr lang="de-DE" altLang="de-DE" sz="2800" b="1" dirty="0"/>
              <a:t> </a:t>
            </a:r>
            <a:r>
              <a:rPr lang="de-DE" altLang="de-DE" sz="2800" b="1" dirty="0" err="1"/>
              <a:t>is</a:t>
            </a:r>
            <a:r>
              <a:rPr lang="de-DE" altLang="de-DE" sz="2800" b="1" dirty="0"/>
              <a:t> not </a:t>
            </a:r>
            <a:r>
              <a:rPr lang="de-DE" altLang="de-DE" sz="2800" b="1" dirty="0" err="1"/>
              <a:t>uncommon</a:t>
            </a:r>
            <a:r>
              <a:rPr lang="de-DE" altLang="de-DE" sz="2800" dirty="0"/>
              <a:t> </a:t>
            </a:r>
            <a:r>
              <a:rPr lang="de-DE" altLang="de-DE" sz="2800" dirty="0" err="1"/>
              <a:t>to</a:t>
            </a:r>
            <a:r>
              <a:rPr lang="de-DE" altLang="de-DE" sz="2800" dirty="0"/>
              <a:t> </a:t>
            </a:r>
            <a:r>
              <a:rPr lang="de-DE" altLang="de-DE" sz="2800" dirty="0" err="1"/>
              <a:t>observe</a:t>
            </a:r>
            <a:r>
              <a:rPr lang="de-DE" altLang="de-DE" sz="2800" dirty="0"/>
              <a:t> a </a:t>
            </a:r>
            <a:r>
              <a:rPr lang="de-DE" altLang="de-DE" sz="2800" dirty="0" err="1"/>
              <a:t>lasting</a:t>
            </a:r>
            <a:r>
              <a:rPr lang="de-DE" altLang="de-DE" sz="2800" dirty="0"/>
              <a:t> </a:t>
            </a:r>
            <a:r>
              <a:rPr lang="de-DE" altLang="de-DE" sz="2800" dirty="0" err="1"/>
              <a:t>clinical</a:t>
            </a:r>
            <a:r>
              <a:rPr lang="de-DE" altLang="de-DE" sz="2800" dirty="0"/>
              <a:t> </a:t>
            </a:r>
            <a:r>
              <a:rPr lang="de-DE" altLang="de-DE" sz="2800" dirty="0" err="1"/>
              <a:t>remission</a:t>
            </a:r>
            <a:r>
              <a:rPr lang="de-DE" altLang="de-DE" sz="2800" dirty="0"/>
              <a:t> after a </a:t>
            </a:r>
            <a:r>
              <a:rPr lang="de-DE" altLang="de-DE" sz="2800" dirty="0" err="1"/>
              <a:t>single</a:t>
            </a:r>
            <a:r>
              <a:rPr lang="de-DE" altLang="de-DE" sz="2800" dirty="0"/>
              <a:t> </a:t>
            </a:r>
            <a:r>
              <a:rPr lang="de-DE" altLang="de-DE" sz="2800" dirty="0" err="1"/>
              <a:t>lumbar</a:t>
            </a:r>
            <a:r>
              <a:rPr lang="de-DE" altLang="de-DE" sz="2800" dirty="0"/>
              <a:t> </a:t>
            </a:r>
            <a:r>
              <a:rPr lang="de-DE" altLang="de-DE" sz="2800" dirty="0" err="1"/>
              <a:t>puncture</a:t>
            </a:r>
            <a:r>
              <a:rPr lang="de-DE" altLang="de-DE" sz="2800" dirty="0"/>
              <a:t> in </a:t>
            </a:r>
            <a:r>
              <a:rPr lang="de-DE" altLang="de-DE" sz="2800" dirty="0" err="1"/>
              <a:t>some</a:t>
            </a:r>
            <a:r>
              <a:rPr lang="de-DE" altLang="de-DE" sz="2800" dirty="0"/>
              <a:t> IIH </a:t>
            </a:r>
            <a:r>
              <a:rPr lang="de-DE" altLang="de-DE" sz="2800" dirty="0" err="1"/>
              <a:t>patients</a:t>
            </a:r>
            <a:r>
              <a:rPr lang="de-DE" altLang="de-DE" sz="2800" dirty="0"/>
              <a:t>“</a:t>
            </a:r>
            <a:endParaRPr lang="de-DE" altLang="de-DE" sz="2800" dirty="0">
              <a:solidFill>
                <a:schemeClr val="folHlink"/>
              </a:solidFill>
            </a:endParaRPr>
          </a:p>
          <a:p>
            <a:pPr marL="342900" indent="-342900" eaLnBrk="1" hangingPunct="1">
              <a:spcBef>
                <a:spcPct val="20000"/>
              </a:spcBef>
            </a:pPr>
            <a:endParaRPr lang="de-DE" altLang="de-DE" sz="2800" dirty="0"/>
          </a:p>
        </p:txBody>
      </p:sp>
      <p:sp>
        <p:nvSpPr>
          <p:cNvPr id="136196" name="Text Box 8"/>
          <p:cNvSpPr txBox="1">
            <a:spLocks noChangeArrowheads="1"/>
          </p:cNvSpPr>
          <p:nvPr/>
        </p:nvSpPr>
        <p:spPr bwMode="auto">
          <a:xfrm>
            <a:off x="250825" y="6237288"/>
            <a:ext cx="8893175" cy="641350"/>
          </a:xfrm>
          <a:prstGeom prst="rect">
            <a:avLst/>
          </a:prstGeom>
          <a:noFill/>
          <a:ln w="9525">
            <a:noFill/>
            <a:miter lim="800000"/>
            <a:headEnd/>
            <a:tailEnd/>
          </a:ln>
        </p:spPr>
        <p:txBody>
          <a:bodyPr>
            <a:spAutoFit/>
          </a:bodyPr>
          <a:lstStyle/>
          <a:p>
            <a:pPr eaLnBrk="1" hangingPunct="1">
              <a:spcBef>
                <a:spcPct val="50000"/>
              </a:spcBef>
            </a:pPr>
            <a:r>
              <a:rPr lang="de-DE" altLang="de-DE"/>
              <a:t>Bruce BB, Biousse V, Newman NJ. Update on Idiopathic Intracranial Hypertension. Am J Opthalmol 2011;152:163-169 </a:t>
            </a:r>
          </a:p>
        </p:txBody>
      </p:sp>
      <p:sp>
        <p:nvSpPr>
          <p:cNvPr id="136197" name="Rectangle 3"/>
          <p:cNvSpPr txBox="1">
            <a:spLocks noChangeArrowheads="1"/>
          </p:cNvSpPr>
          <p:nvPr/>
        </p:nvSpPr>
        <p:spPr bwMode="auto">
          <a:xfrm>
            <a:off x="515938" y="3543300"/>
            <a:ext cx="8362950" cy="2116138"/>
          </a:xfrm>
          <a:prstGeom prst="rect">
            <a:avLst/>
          </a:prstGeom>
          <a:noFill/>
          <a:ln w="9525">
            <a:noFill/>
            <a:miter lim="800000"/>
            <a:headEnd/>
            <a:tailEnd/>
          </a:ln>
        </p:spPr>
        <p:txBody>
          <a:bodyPr/>
          <a:lstStyle/>
          <a:p>
            <a:pPr marL="342900" indent="-342900" eaLnBrk="1" hangingPunct="1">
              <a:lnSpc>
                <a:spcPct val="90000"/>
              </a:lnSpc>
              <a:spcBef>
                <a:spcPct val="20000"/>
              </a:spcBef>
            </a:pPr>
            <a:r>
              <a:rPr lang="de-DE" altLang="de-DE" sz="3200" dirty="0"/>
              <a:t>Germany </a:t>
            </a:r>
            <a:r>
              <a:rPr lang="de-DE" altLang="de-DE" sz="3200" dirty="0" err="1"/>
              <a:t>study</a:t>
            </a:r>
            <a:endParaRPr lang="de-DE" altLang="de-DE" sz="3200" dirty="0"/>
          </a:p>
          <a:p>
            <a:pPr marL="342900" indent="-342900" eaLnBrk="1" hangingPunct="1">
              <a:lnSpc>
                <a:spcPct val="90000"/>
              </a:lnSpc>
              <a:spcBef>
                <a:spcPct val="20000"/>
              </a:spcBef>
              <a:buFontTx/>
              <a:buChar char="•"/>
            </a:pPr>
            <a:r>
              <a:rPr lang="de-DE" altLang="de-DE" sz="3200" b="1" dirty="0"/>
              <a:t>14/61 Patients</a:t>
            </a:r>
            <a:r>
              <a:rPr lang="de-DE" altLang="de-DE" sz="3200" dirty="0"/>
              <a:t> </a:t>
            </a:r>
            <a:r>
              <a:rPr lang="de-DE" altLang="de-DE" sz="3200" dirty="0" err="1"/>
              <a:t>got</a:t>
            </a:r>
            <a:r>
              <a:rPr lang="de-DE" altLang="de-DE" sz="3200" dirty="0"/>
              <a:t> LP </a:t>
            </a:r>
            <a:r>
              <a:rPr lang="de-DE" altLang="de-DE" sz="3200" dirty="0" err="1"/>
              <a:t>pressure</a:t>
            </a:r>
            <a:r>
              <a:rPr lang="de-DE" altLang="de-DE" sz="3200" dirty="0"/>
              <a:t> </a:t>
            </a:r>
            <a:r>
              <a:rPr lang="de-DE" altLang="de-DE" sz="3200" dirty="0" err="1"/>
              <a:t>as</a:t>
            </a:r>
            <a:r>
              <a:rPr lang="de-DE" altLang="de-DE" sz="3200" dirty="0"/>
              <a:t> the </a:t>
            </a:r>
            <a:r>
              <a:rPr lang="de-DE" altLang="de-DE" sz="3200" dirty="0" err="1"/>
              <a:t>only</a:t>
            </a:r>
            <a:r>
              <a:rPr lang="de-DE" altLang="de-DE" sz="3200" dirty="0"/>
              <a:t> </a:t>
            </a:r>
            <a:r>
              <a:rPr lang="de-DE" altLang="de-DE" sz="3200" dirty="0" err="1"/>
              <a:t>treatment</a:t>
            </a:r>
            <a:r>
              <a:rPr lang="de-DE" altLang="de-DE" sz="3200" dirty="0"/>
              <a:t>. In 1 </a:t>
            </a:r>
            <a:r>
              <a:rPr lang="de-DE" altLang="de-DE" sz="3200" dirty="0" err="1"/>
              <a:t>case</a:t>
            </a:r>
            <a:r>
              <a:rPr lang="de-DE" altLang="de-DE" sz="3200" dirty="0"/>
              <a:t> </a:t>
            </a:r>
            <a:r>
              <a:rPr lang="de-DE" altLang="de-DE" sz="3200" dirty="0" err="1"/>
              <a:t>succesfully</a:t>
            </a:r>
            <a:r>
              <a:rPr lang="de-DE" altLang="de-DE" sz="3200" dirty="0"/>
              <a:t> </a:t>
            </a:r>
            <a:r>
              <a:rPr lang="de-DE" altLang="de-DE" sz="3200" dirty="0" err="1"/>
              <a:t>as</a:t>
            </a:r>
            <a:r>
              <a:rPr lang="de-DE" altLang="de-DE" sz="3200" dirty="0"/>
              <a:t> </a:t>
            </a:r>
            <a:r>
              <a:rPr lang="de-DE" altLang="de-DE" sz="3200" dirty="0" err="1"/>
              <a:t>serial</a:t>
            </a:r>
            <a:r>
              <a:rPr lang="de-DE" altLang="de-DE" sz="3200" dirty="0"/>
              <a:t> LP.</a:t>
            </a:r>
          </a:p>
        </p:txBody>
      </p:sp>
    </p:spTree>
    <p:extLst>
      <p:ext uri="{BB962C8B-B14F-4D97-AF65-F5344CB8AC3E}">
        <p14:creationId xmlns:p14="http://schemas.microsoft.com/office/powerpoint/2010/main" val="4066879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15888"/>
            <a:ext cx="8229600" cy="1143000"/>
          </a:xfrm>
        </p:spPr>
        <p:txBody>
          <a:bodyPr/>
          <a:lstStyle/>
          <a:p>
            <a:pPr eaLnBrk="1" hangingPunct="1"/>
            <a:r>
              <a:rPr lang="en-CA" altLang="de-DE" noProof="0" dirty="0"/>
              <a:t>Therapy: Step-wise approach</a:t>
            </a:r>
          </a:p>
        </p:txBody>
      </p:sp>
      <p:sp>
        <p:nvSpPr>
          <p:cNvPr id="253955" name="Rectangle 3"/>
          <p:cNvSpPr>
            <a:spLocks noGrp="1" noChangeArrowheads="1"/>
          </p:cNvSpPr>
          <p:nvPr>
            <p:ph type="body" idx="1"/>
          </p:nvPr>
        </p:nvSpPr>
        <p:spPr>
          <a:xfrm>
            <a:off x="457200" y="1125538"/>
            <a:ext cx="8229600" cy="5256212"/>
          </a:xfrm>
        </p:spPr>
        <p:txBody>
          <a:bodyPr/>
          <a:lstStyle/>
          <a:p>
            <a:pPr marL="357188" indent="-357188" eaLnBrk="1" hangingPunct="1">
              <a:lnSpc>
                <a:spcPct val="80000"/>
              </a:lnSpc>
              <a:buFontTx/>
              <a:buNone/>
            </a:pPr>
            <a:r>
              <a:rPr lang="en-CA" altLang="de-DE" noProof="0" dirty="0"/>
              <a:t>Step 3: No visual loss: </a:t>
            </a:r>
            <a:br>
              <a:rPr lang="en-CA" altLang="de-DE" noProof="0" dirty="0"/>
            </a:br>
            <a:r>
              <a:rPr lang="en-CA" altLang="de-DE" noProof="0" dirty="0"/>
              <a:t>- Symptomatic headache (migraine) therapy </a:t>
            </a:r>
            <a:br>
              <a:rPr lang="en-CA" altLang="de-DE" noProof="0" dirty="0"/>
            </a:br>
            <a:br>
              <a:rPr lang="en-CA" altLang="de-DE" noProof="0" dirty="0"/>
            </a:br>
            <a:endParaRPr lang="en-CA" altLang="de-DE" b="1" noProof="0" dirty="0"/>
          </a:p>
          <a:p>
            <a:pPr marL="357188" indent="-357188" eaLnBrk="1" hangingPunct="1">
              <a:lnSpc>
                <a:spcPct val="80000"/>
              </a:lnSpc>
              <a:buFontTx/>
              <a:buNone/>
            </a:pPr>
            <a:r>
              <a:rPr lang="en-CA" altLang="de-DE" noProof="0" dirty="0"/>
              <a:t>Step 4: Mild visual loss: </a:t>
            </a:r>
            <a:br>
              <a:rPr lang="en-CA" altLang="de-DE" noProof="0" dirty="0"/>
            </a:br>
            <a:r>
              <a:rPr lang="en-CA" altLang="de-DE" noProof="0" dirty="0"/>
              <a:t>- Acetazolamide </a:t>
            </a:r>
            <a:br>
              <a:rPr lang="en-CA" altLang="de-DE" noProof="0" dirty="0"/>
            </a:br>
            <a:r>
              <a:rPr lang="en-CA" altLang="de-DE" noProof="0" dirty="0"/>
              <a:t>- Furosemide </a:t>
            </a:r>
            <a:br>
              <a:rPr lang="en-CA" altLang="de-DE" noProof="0" dirty="0"/>
            </a:br>
            <a:r>
              <a:rPr lang="en-CA" altLang="de-DE" noProof="0" dirty="0"/>
              <a:t>- (Topiramate) </a:t>
            </a:r>
            <a:br>
              <a:rPr lang="en-CA" altLang="de-DE" noProof="0" dirty="0"/>
            </a:br>
            <a:r>
              <a:rPr lang="en-CA" altLang="de-DE" noProof="0" dirty="0"/>
              <a:t>- Weight reduction, if necessary</a:t>
            </a:r>
          </a:p>
          <a:p>
            <a:pPr marL="357188" indent="-357188" eaLnBrk="1" hangingPunct="1">
              <a:lnSpc>
                <a:spcPct val="80000"/>
              </a:lnSpc>
              <a:buFontTx/>
              <a:buNone/>
            </a:pPr>
            <a:r>
              <a:rPr lang="en-CA" altLang="de-DE" sz="2800" noProof="0" dirty="0"/>
              <a:t> </a:t>
            </a:r>
          </a:p>
        </p:txBody>
      </p:sp>
      <p:sp>
        <p:nvSpPr>
          <p:cNvPr id="141316" name="Rectangle 6"/>
          <p:cNvSpPr>
            <a:spLocks noChangeArrowheads="1"/>
          </p:cNvSpPr>
          <p:nvPr/>
        </p:nvSpPr>
        <p:spPr bwMode="auto">
          <a:xfrm>
            <a:off x="-36513" y="6446838"/>
            <a:ext cx="9302751" cy="366712"/>
          </a:xfrm>
          <a:prstGeom prst="rect">
            <a:avLst/>
          </a:prstGeom>
          <a:noFill/>
          <a:ln w="9525">
            <a:noFill/>
            <a:miter lim="800000"/>
            <a:headEnd/>
            <a:tailEnd/>
          </a:ln>
        </p:spPr>
        <p:txBody>
          <a:bodyPr wrap="none" anchor="ctr">
            <a:spAutoFit/>
          </a:bodyPr>
          <a:lstStyle/>
          <a:p>
            <a:pPr eaLnBrk="1" hangingPunct="1"/>
            <a:r>
              <a:rPr lang="de-DE" altLang="de-DE"/>
              <a:t>Liu et al. 2011 in: Neuro-Ophthalmology, Diagnosis and Management, Saunders, Elsevier </a:t>
            </a:r>
          </a:p>
        </p:txBody>
      </p:sp>
    </p:spTree>
    <p:extLst>
      <p:ext uri="{BB962C8B-B14F-4D97-AF65-F5344CB8AC3E}">
        <p14:creationId xmlns:p14="http://schemas.microsoft.com/office/powerpoint/2010/main" val="1397274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39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15888"/>
            <a:ext cx="8229600" cy="1143000"/>
          </a:xfrm>
        </p:spPr>
        <p:txBody>
          <a:bodyPr/>
          <a:lstStyle/>
          <a:p>
            <a:pPr eaLnBrk="1" hangingPunct="1"/>
            <a:r>
              <a:rPr lang="en-CA" altLang="de-DE" noProof="0" dirty="0"/>
              <a:t>Therapy: Step-wise approach</a:t>
            </a:r>
          </a:p>
        </p:txBody>
      </p:sp>
      <p:sp>
        <p:nvSpPr>
          <p:cNvPr id="253955" name="Rectangle 3"/>
          <p:cNvSpPr>
            <a:spLocks noGrp="1" noChangeArrowheads="1"/>
          </p:cNvSpPr>
          <p:nvPr>
            <p:ph type="body" idx="1"/>
          </p:nvPr>
        </p:nvSpPr>
        <p:spPr>
          <a:xfrm>
            <a:off x="457200" y="1125538"/>
            <a:ext cx="8229600" cy="5256212"/>
          </a:xfrm>
        </p:spPr>
        <p:txBody>
          <a:bodyPr/>
          <a:lstStyle/>
          <a:p>
            <a:pPr marL="357188" indent="-357188" eaLnBrk="1" hangingPunct="1">
              <a:lnSpc>
                <a:spcPct val="80000"/>
              </a:lnSpc>
              <a:buFontTx/>
              <a:buNone/>
            </a:pPr>
            <a:r>
              <a:rPr lang="en-CA" altLang="de-DE" noProof="0" dirty="0"/>
              <a:t>Step 3: No visual loss: </a:t>
            </a:r>
            <a:br>
              <a:rPr lang="en-CA" altLang="de-DE" noProof="0" dirty="0"/>
            </a:br>
            <a:r>
              <a:rPr lang="en-CA" altLang="de-DE" noProof="0" dirty="0"/>
              <a:t>- Symptomatic headache (migraine) therapy </a:t>
            </a:r>
            <a:br>
              <a:rPr lang="en-CA" altLang="de-DE" noProof="0" dirty="0"/>
            </a:br>
            <a:r>
              <a:rPr lang="en-CA" altLang="de-DE" noProof="0" dirty="0"/>
              <a:t>- weight loss</a:t>
            </a:r>
            <a:br>
              <a:rPr lang="en-CA" altLang="de-DE" noProof="0" dirty="0"/>
            </a:br>
            <a:br>
              <a:rPr lang="en-CA" altLang="de-DE" noProof="0" dirty="0"/>
            </a:br>
            <a:endParaRPr lang="en-CA" altLang="de-DE" b="1" noProof="0" dirty="0"/>
          </a:p>
          <a:p>
            <a:pPr marL="357188" indent="-357188" eaLnBrk="1" hangingPunct="1">
              <a:lnSpc>
                <a:spcPct val="80000"/>
              </a:lnSpc>
              <a:buFontTx/>
              <a:buNone/>
            </a:pPr>
            <a:r>
              <a:rPr lang="en-CA" altLang="de-DE" noProof="0" dirty="0"/>
              <a:t>Step 4: Mild visual loss: </a:t>
            </a:r>
            <a:br>
              <a:rPr lang="en-CA" altLang="de-DE" noProof="0" dirty="0"/>
            </a:br>
            <a:r>
              <a:rPr lang="en-CA" altLang="de-DE" noProof="0" dirty="0"/>
              <a:t>- Acetazolamide </a:t>
            </a:r>
            <a:br>
              <a:rPr lang="en-CA" altLang="de-DE" noProof="0" dirty="0"/>
            </a:br>
            <a:r>
              <a:rPr lang="en-CA" altLang="de-DE" noProof="0" dirty="0"/>
              <a:t>- Furosemide </a:t>
            </a:r>
            <a:br>
              <a:rPr lang="en-CA" altLang="de-DE" noProof="0" dirty="0"/>
            </a:br>
            <a:r>
              <a:rPr lang="en-CA" altLang="de-DE" noProof="0" dirty="0"/>
              <a:t>- (Topiramate) </a:t>
            </a:r>
            <a:br>
              <a:rPr lang="en-CA" altLang="de-DE" noProof="0" dirty="0"/>
            </a:br>
            <a:r>
              <a:rPr lang="en-CA" altLang="de-DE" noProof="0" dirty="0"/>
              <a:t>- Weight reduction, if necessary</a:t>
            </a:r>
          </a:p>
          <a:p>
            <a:pPr marL="357188" indent="-357188" eaLnBrk="1" hangingPunct="1">
              <a:lnSpc>
                <a:spcPct val="80000"/>
              </a:lnSpc>
              <a:buFontTx/>
              <a:buNone/>
            </a:pPr>
            <a:r>
              <a:rPr lang="en-CA" altLang="de-DE" sz="2800" noProof="0" dirty="0"/>
              <a:t> </a:t>
            </a:r>
          </a:p>
        </p:txBody>
      </p:sp>
      <p:sp>
        <p:nvSpPr>
          <p:cNvPr id="141316" name="Rectangle 6"/>
          <p:cNvSpPr>
            <a:spLocks noChangeArrowheads="1"/>
          </p:cNvSpPr>
          <p:nvPr/>
        </p:nvSpPr>
        <p:spPr bwMode="auto">
          <a:xfrm>
            <a:off x="-36513" y="6446838"/>
            <a:ext cx="9302751" cy="366712"/>
          </a:xfrm>
          <a:prstGeom prst="rect">
            <a:avLst/>
          </a:prstGeom>
          <a:noFill/>
          <a:ln w="9525">
            <a:noFill/>
            <a:miter lim="800000"/>
            <a:headEnd/>
            <a:tailEnd/>
          </a:ln>
        </p:spPr>
        <p:txBody>
          <a:bodyPr wrap="none" anchor="ctr">
            <a:spAutoFit/>
          </a:bodyPr>
          <a:lstStyle/>
          <a:p>
            <a:pPr eaLnBrk="1" hangingPunct="1"/>
            <a:r>
              <a:rPr lang="de-DE" altLang="de-DE"/>
              <a:t>Liu et al. 2011 in: Neuro-Ophthalmology, Diagnosis and Management, Saunders, Elsevier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39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15888"/>
            <a:ext cx="8229600" cy="1143000"/>
          </a:xfrm>
        </p:spPr>
        <p:txBody>
          <a:bodyPr/>
          <a:lstStyle/>
          <a:p>
            <a:pPr eaLnBrk="1" hangingPunct="1"/>
            <a:r>
              <a:rPr lang="en-CA" altLang="de-DE" noProof="0" dirty="0"/>
              <a:t>Therapy: Step-wise approach</a:t>
            </a:r>
          </a:p>
        </p:txBody>
      </p:sp>
      <p:sp>
        <p:nvSpPr>
          <p:cNvPr id="253955" name="Rectangle 3"/>
          <p:cNvSpPr>
            <a:spLocks noGrp="1" noChangeArrowheads="1"/>
          </p:cNvSpPr>
          <p:nvPr>
            <p:ph type="body" idx="1"/>
          </p:nvPr>
        </p:nvSpPr>
        <p:spPr>
          <a:xfrm>
            <a:off x="457200" y="1125538"/>
            <a:ext cx="8229600" cy="5256212"/>
          </a:xfrm>
        </p:spPr>
        <p:txBody>
          <a:bodyPr/>
          <a:lstStyle/>
          <a:p>
            <a:pPr marL="357188" indent="-357188" eaLnBrk="1" hangingPunct="1">
              <a:lnSpc>
                <a:spcPct val="80000"/>
              </a:lnSpc>
              <a:buFontTx/>
              <a:buNone/>
            </a:pPr>
            <a:r>
              <a:rPr lang="en-CA" altLang="de-DE" noProof="0" dirty="0"/>
              <a:t>Step 3: No visual loss: </a:t>
            </a:r>
            <a:br>
              <a:rPr lang="en-CA" altLang="de-DE" noProof="0" dirty="0"/>
            </a:br>
            <a:r>
              <a:rPr lang="en-CA" altLang="de-DE" noProof="0" dirty="0"/>
              <a:t>- Symptomatic headache (migraine) therapy </a:t>
            </a:r>
            <a:br>
              <a:rPr lang="en-CA" altLang="de-DE" noProof="0" dirty="0"/>
            </a:br>
            <a:r>
              <a:rPr lang="en-CA" altLang="de-DE" noProof="0" dirty="0"/>
              <a:t>- weight loss</a:t>
            </a:r>
            <a:br>
              <a:rPr lang="en-CA" altLang="de-DE" noProof="0" dirty="0"/>
            </a:br>
            <a:br>
              <a:rPr lang="en-CA" altLang="de-DE" noProof="0" dirty="0"/>
            </a:br>
            <a:endParaRPr lang="en-CA" altLang="de-DE" b="1" noProof="0" dirty="0"/>
          </a:p>
          <a:p>
            <a:pPr marL="357188" indent="-357188" eaLnBrk="1" hangingPunct="1">
              <a:lnSpc>
                <a:spcPct val="80000"/>
              </a:lnSpc>
              <a:buFontTx/>
              <a:buNone/>
            </a:pPr>
            <a:r>
              <a:rPr lang="en-CA" altLang="de-DE" noProof="0" dirty="0"/>
              <a:t>Step 4: Mild visual loss: </a:t>
            </a:r>
            <a:br>
              <a:rPr lang="en-CA" altLang="de-DE" noProof="0" dirty="0"/>
            </a:br>
            <a:r>
              <a:rPr lang="en-CA" altLang="de-DE" noProof="0" dirty="0"/>
              <a:t>- Acetazolamide </a:t>
            </a:r>
            <a:br>
              <a:rPr lang="en-CA" altLang="de-DE" noProof="0" dirty="0"/>
            </a:br>
            <a:r>
              <a:rPr lang="en-CA" altLang="de-DE" noProof="0" dirty="0"/>
              <a:t>- Furosemide </a:t>
            </a:r>
            <a:br>
              <a:rPr lang="en-CA" altLang="de-DE" noProof="0" dirty="0"/>
            </a:br>
            <a:r>
              <a:rPr lang="en-CA" altLang="de-DE" noProof="0" dirty="0"/>
              <a:t>- (Topiramate) </a:t>
            </a:r>
            <a:br>
              <a:rPr lang="en-CA" altLang="de-DE" noProof="0" dirty="0"/>
            </a:br>
            <a:r>
              <a:rPr lang="en-CA" altLang="de-DE" noProof="0" dirty="0"/>
              <a:t>- Weight reduction, if necessary</a:t>
            </a:r>
          </a:p>
          <a:p>
            <a:pPr marL="357188" indent="-357188" eaLnBrk="1" hangingPunct="1">
              <a:lnSpc>
                <a:spcPct val="80000"/>
              </a:lnSpc>
              <a:buFontTx/>
              <a:buNone/>
            </a:pPr>
            <a:r>
              <a:rPr lang="en-CA" altLang="de-DE" sz="2800" noProof="0" dirty="0"/>
              <a:t> </a:t>
            </a:r>
          </a:p>
        </p:txBody>
      </p:sp>
      <p:sp>
        <p:nvSpPr>
          <p:cNvPr id="141316" name="Rectangle 6"/>
          <p:cNvSpPr>
            <a:spLocks noChangeArrowheads="1"/>
          </p:cNvSpPr>
          <p:nvPr/>
        </p:nvSpPr>
        <p:spPr bwMode="auto">
          <a:xfrm>
            <a:off x="-36513" y="6446838"/>
            <a:ext cx="9302751" cy="366712"/>
          </a:xfrm>
          <a:prstGeom prst="rect">
            <a:avLst/>
          </a:prstGeom>
          <a:noFill/>
          <a:ln w="9525">
            <a:noFill/>
            <a:miter lim="800000"/>
            <a:headEnd/>
            <a:tailEnd/>
          </a:ln>
        </p:spPr>
        <p:txBody>
          <a:bodyPr wrap="none" anchor="ctr">
            <a:spAutoFit/>
          </a:bodyPr>
          <a:lstStyle/>
          <a:p>
            <a:pPr eaLnBrk="1" hangingPunct="1"/>
            <a:r>
              <a:rPr lang="de-DE" altLang="de-DE"/>
              <a:t>Liu et al. 2011 in: Neuro-Ophthalmology, Diagnosis and Management, Saunders, Elsevier </a:t>
            </a:r>
          </a:p>
        </p:txBody>
      </p:sp>
      <p:sp>
        <p:nvSpPr>
          <p:cNvPr id="2" name="Textfeld 1"/>
          <p:cNvSpPr txBox="1"/>
          <p:nvPr/>
        </p:nvSpPr>
        <p:spPr>
          <a:xfrm>
            <a:off x="323528" y="2852936"/>
            <a:ext cx="7992888" cy="2554545"/>
          </a:xfrm>
          <a:prstGeom prst="rect">
            <a:avLst/>
          </a:prstGeom>
          <a:solidFill>
            <a:schemeClr val="bg2">
              <a:lumMod val="20000"/>
              <a:lumOff val="80000"/>
            </a:schemeClr>
          </a:solidFill>
        </p:spPr>
        <p:txBody>
          <a:bodyPr wrap="square" rtlCol="0">
            <a:spAutoFit/>
          </a:bodyPr>
          <a:lstStyle/>
          <a:p>
            <a:r>
              <a:rPr lang="de-DE" sz="4000" dirty="0" err="1"/>
              <a:t>Although</a:t>
            </a:r>
            <a:r>
              <a:rPr lang="de-DE" sz="4000" dirty="0"/>
              <a:t> plausible, </a:t>
            </a:r>
            <a:r>
              <a:rPr lang="de-DE" sz="4000" dirty="0" err="1"/>
              <a:t>no</a:t>
            </a:r>
            <a:r>
              <a:rPr lang="de-DE" sz="4000" dirty="0"/>
              <a:t> </a:t>
            </a:r>
            <a:r>
              <a:rPr lang="de-DE" sz="4000" dirty="0" err="1"/>
              <a:t>evidence</a:t>
            </a:r>
            <a:r>
              <a:rPr lang="de-DE" sz="4000" dirty="0"/>
              <a:t> </a:t>
            </a:r>
            <a:r>
              <a:rPr lang="de-DE" sz="4000" dirty="0" err="1"/>
              <a:t>that</a:t>
            </a:r>
            <a:r>
              <a:rPr lang="de-DE" sz="4000" dirty="0"/>
              <a:t> </a:t>
            </a:r>
            <a:r>
              <a:rPr lang="de-DE" sz="4000" dirty="0" err="1"/>
              <a:t>topiramate</a:t>
            </a:r>
            <a:r>
              <a:rPr lang="de-DE" sz="4000" dirty="0"/>
              <a:t> </a:t>
            </a:r>
            <a:r>
              <a:rPr lang="de-DE" sz="4000" dirty="0" err="1"/>
              <a:t>is</a:t>
            </a:r>
            <a:r>
              <a:rPr lang="de-DE" sz="4000" dirty="0"/>
              <a:t> </a:t>
            </a:r>
            <a:r>
              <a:rPr lang="de-DE" sz="4000" dirty="0" err="1"/>
              <a:t>superior</a:t>
            </a:r>
            <a:r>
              <a:rPr lang="de-DE" sz="4000" dirty="0"/>
              <a:t> </a:t>
            </a:r>
            <a:r>
              <a:rPr lang="de-DE" sz="4000" dirty="0" err="1"/>
              <a:t>when</a:t>
            </a:r>
            <a:r>
              <a:rPr lang="de-DE" sz="4000" dirty="0"/>
              <a:t> </a:t>
            </a:r>
            <a:r>
              <a:rPr lang="de-DE" sz="4000" dirty="0" err="1"/>
              <a:t>headache</a:t>
            </a:r>
            <a:r>
              <a:rPr lang="de-DE" sz="4000" dirty="0"/>
              <a:t> </a:t>
            </a:r>
            <a:r>
              <a:rPr lang="de-DE" sz="4000" dirty="0" err="1"/>
              <a:t>is</a:t>
            </a:r>
            <a:r>
              <a:rPr lang="de-DE" sz="4000" dirty="0"/>
              <a:t> </a:t>
            </a:r>
            <a:r>
              <a:rPr lang="de-DE" sz="4000" dirty="0" err="1"/>
              <a:t>predominant</a:t>
            </a:r>
            <a:r>
              <a:rPr lang="de-DE" sz="4000" dirty="0"/>
              <a:t> </a:t>
            </a:r>
            <a:r>
              <a:rPr lang="de-DE" sz="4000" dirty="0" err="1"/>
              <a:t>complaint</a:t>
            </a:r>
            <a:endParaRPr lang="de-DE" sz="4000" dirty="0"/>
          </a:p>
        </p:txBody>
      </p:sp>
    </p:spTree>
    <p:extLst>
      <p:ext uri="{BB962C8B-B14F-4D97-AF65-F5344CB8AC3E}">
        <p14:creationId xmlns:p14="http://schemas.microsoft.com/office/powerpoint/2010/main" val="2705225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39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A204262-D764-44D2-95DE-F0E7159AB866}"/>
              </a:ext>
            </a:extLst>
          </p:cNvPr>
          <p:cNvSpPr>
            <a:spLocks noGrp="1"/>
          </p:cNvSpPr>
          <p:nvPr>
            <p:ph type="title"/>
          </p:nvPr>
        </p:nvSpPr>
        <p:spPr/>
        <p:txBody>
          <a:bodyPr/>
          <a:lstStyle/>
          <a:p>
            <a:r>
              <a:rPr lang="en-CA" dirty="0"/>
              <a:t>What do you think? </a:t>
            </a:r>
          </a:p>
        </p:txBody>
      </p:sp>
      <p:sp>
        <p:nvSpPr>
          <p:cNvPr id="5" name="Textplatzhalter 4">
            <a:extLst>
              <a:ext uri="{FF2B5EF4-FFF2-40B4-BE49-F238E27FC236}">
                <a16:creationId xmlns:a16="http://schemas.microsoft.com/office/drawing/2014/main" id="{DFD858CD-7C23-4649-9F4A-6A2EC20B9529}"/>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03634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el 1"/>
          <p:cNvSpPr>
            <a:spLocks noGrp="1"/>
          </p:cNvSpPr>
          <p:nvPr>
            <p:ph type="title"/>
          </p:nvPr>
        </p:nvSpPr>
        <p:spPr/>
        <p:txBody>
          <a:bodyPr/>
          <a:lstStyle/>
          <a:p>
            <a:r>
              <a:rPr lang="en-CA" altLang="en-US" noProof="0" dirty="0"/>
              <a:t>Invasive therapy</a:t>
            </a:r>
          </a:p>
        </p:txBody>
      </p:sp>
      <p:sp>
        <p:nvSpPr>
          <p:cNvPr id="142339" name="Inhaltsplatzhalter 2"/>
          <p:cNvSpPr>
            <a:spLocks noGrp="1"/>
          </p:cNvSpPr>
          <p:nvPr>
            <p:ph idx="1"/>
          </p:nvPr>
        </p:nvSpPr>
        <p:spPr/>
        <p:txBody>
          <a:bodyPr/>
          <a:lstStyle/>
          <a:p>
            <a:r>
              <a:rPr lang="en-CA" altLang="de-DE" noProof="0" dirty="0"/>
              <a:t>Step 5: Severe, or progression of visual loss: </a:t>
            </a:r>
            <a:br>
              <a:rPr lang="en-CA" altLang="de-DE" noProof="0" dirty="0"/>
            </a:br>
            <a:r>
              <a:rPr lang="en-CA" altLang="de-DE" noProof="0" dirty="0"/>
              <a:t>- Optic nerve sheath decompression (ONSD) </a:t>
            </a:r>
            <a:br>
              <a:rPr lang="en-CA" altLang="de-DE" noProof="0" dirty="0"/>
            </a:br>
            <a:r>
              <a:rPr lang="en-CA" altLang="de-DE" noProof="0" dirty="0"/>
              <a:t>- High-dose IV steroids and acetazolamide </a:t>
            </a:r>
            <a:br>
              <a:rPr lang="en-CA" altLang="de-DE" noProof="0" dirty="0"/>
            </a:br>
            <a:r>
              <a:rPr lang="en-CA" altLang="de-DE" noProof="0" dirty="0"/>
              <a:t>- </a:t>
            </a:r>
            <a:r>
              <a:rPr lang="en-CA" altLang="de-DE" noProof="0" dirty="0" err="1"/>
              <a:t>Lumboperitoneal</a:t>
            </a:r>
            <a:r>
              <a:rPr lang="en-CA" altLang="de-DE" noProof="0" dirty="0"/>
              <a:t> shunt for failed ONSD or intractable headache</a:t>
            </a:r>
            <a:br>
              <a:rPr lang="en-CA" altLang="de-DE" noProof="0" dirty="0"/>
            </a:br>
            <a:r>
              <a:rPr lang="en-CA" altLang="de-DE" noProof="0" dirty="0"/>
              <a:t>- Bariatric surgery</a:t>
            </a:r>
          </a:p>
          <a:p>
            <a:r>
              <a:rPr lang="en-CA" altLang="de-DE" dirty="0"/>
              <a:t>Experimental: sinovenous stent</a:t>
            </a:r>
            <a:endParaRPr lang="en-CA" altLang="de-DE" noProof="0" dirty="0"/>
          </a:p>
          <a:p>
            <a:endParaRPr lang="en-CA" altLang="en-US" noProof="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el 1"/>
          <p:cNvSpPr>
            <a:spLocks noGrp="1"/>
          </p:cNvSpPr>
          <p:nvPr>
            <p:ph type="title"/>
          </p:nvPr>
        </p:nvSpPr>
        <p:spPr/>
        <p:txBody>
          <a:bodyPr/>
          <a:lstStyle/>
          <a:p>
            <a:r>
              <a:rPr lang="en-CA" altLang="en-US" noProof="0" dirty="0"/>
              <a:t>Invasive therapy</a:t>
            </a:r>
          </a:p>
        </p:txBody>
      </p:sp>
      <p:sp>
        <p:nvSpPr>
          <p:cNvPr id="142339" name="Inhaltsplatzhalter 2"/>
          <p:cNvSpPr>
            <a:spLocks noGrp="1"/>
          </p:cNvSpPr>
          <p:nvPr>
            <p:ph idx="1"/>
          </p:nvPr>
        </p:nvSpPr>
        <p:spPr/>
        <p:txBody>
          <a:bodyPr/>
          <a:lstStyle/>
          <a:p>
            <a:r>
              <a:rPr lang="en-CA" altLang="de-DE" noProof="0" dirty="0"/>
              <a:t>Step 5: Severe, or progression of visual loss: </a:t>
            </a:r>
            <a:br>
              <a:rPr lang="en-CA" altLang="de-DE" noProof="0" dirty="0"/>
            </a:br>
            <a:r>
              <a:rPr lang="en-CA" altLang="de-DE" noProof="0" dirty="0"/>
              <a:t>- Optic nerve sheath decompression (ONSD) </a:t>
            </a:r>
            <a:br>
              <a:rPr lang="en-CA" altLang="de-DE" noProof="0" dirty="0"/>
            </a:br>
            <a:r>
              <a:rPr lang="en-CA" altLang="de-DE" noProof="0" dirty="0"/>
              <a:t>- High-dose IV steroids and acetazolamide </a:t>
            </a:r>
            <a:br>
              <a:rPr lang="en-CA" altLang="de-DE" noProof="0" dirty="0"/>
            </a:br>
            <a:r>
              <a:rPr lang="en-CA" altLang="de-DE" noProof="0" dirty="0"/>
              <a:t>- </a:t>
            </a:r>
            <a:r>
              <a:rPr lang="en-CA" altLang="de-DE" noProof="0" dirty="0" err="1"/>
              <a:t>Lumboperitoneal</a:t>
            </a:r>
            <a:r>
              <a:rPr lang="en-CA" altLang="de-DE" noProof="0" dirty="0"/>
              <a:t> shunt for failed ONSD or intractable headache</a:t>
            </a:r>
            <a:br>
              <a:rPr lang="en-CA" altLang="de-DE" noProof="0" dirty="0"/>
            </a:br>
            <a:r>
              <a:rPr lang="en-CA" altLang="de-DE" noProof="0" dirty="0"/>
              <a:t>- Bariatric surgery</a:t>
            </a:r>
          </a:p>
          <a:p>
            <a:r>
              <a:rPr lang="en-CA" altLang="de-DE" dirty="0"/>
              <a:t>Experimental: sinovenous stent</a:t>
            </a:r>
          </a:p>
          <a:p>
            <a:endParaRPr lang="en-CA" altLang="de-DE" noProof="0" dirty="0"/>
          </a:p>
          <a:p>
            <a:endParaRPr lang="en-CA" altLang="en-US" noProof="0" dirty="0"/>
          </a:p>
        </p:txBody>
      </p:sp>
      <p:sp>
        <p:nvSpPr>
          <p:cNvPr id="4" name="AutoShape 8"/>
          <p:cNvSpPr>
            <a:spLocks/>
          </p:cNvSpPr>
          <p:nvPr/>
        </p:nvSpPr>
        <p:spPr bwMode="auto">
          <a:xfrm>
            <a:off x="179388" y="1700213"/>
            <a:ext cx="360362" cy="4105275"/>
          </a:xfrm>
          <a:prstGeom prst="leftBracket">
            <a:avLst>
              <a:gd name="adj" fmla="val 41613"/>
            </a:avLst>
          </a:prstGeom>
          <a:noFill/>
          <a:ln w="19050">
            <a:solidFill>
              <a:srgbClr val="FF0000"/>
            </a:solidFill>
            <a:round/>
            <a:headEnd/>
            <a:tailEnd/>
          </a:ln>
        </p:spPr>
        <p:txBody>
          <a:bodyPr wrap="none" anchor="ctr"/>
          <a:lstStyle/>
          <a:p>
            <a:pPr eaLnBrk="1" hangingPunct="1"/>
            <a:endParaRPr lang="en-US" altLang="en-US"/>
          </a:p>
        </p:txBody>
      </p:sp>
      <p:sp>
        <p:nvSpPr>
          <p:cNvPr id="5" name="AutoShape 9"/>
          <p:cNvSpPr>
            <a:spLocks/>
          </p:cNvSpPr>
          <p:nvPr/>
        </p:nvSpPr>
        <p:spPr bwMode="auto">
          <a:xfrm>
            <a:off x="8459788" y="1628775"/>
            <a:ext cx="360362" cy="4176713"/>
          </a:xfrm>
          <a:prstGeom prst="rightBracket">
            <a:avLst>
              <a:gd name="adj" fmla="val 41639"/>
            </a:avLst>
          </a:prstGeom>
          <a:noFill/>
          <a:ln w="19050">
            <a:solidFill>
              <a:srgbClr val="FF0000"/>
            </a:solidFill>
            <a:round/>
            <a:headEnd/>
            <a:tailEnd/>
          </a:ln>
        </p:spPr>
        <p:txBody>
          <a:bodyPr wrap="none" anchor="ctr"/>
          <a:lstStyle/>
          <a:p>
            <a:pPr eaLnBrk="1" hangingPunct="1"/>
            <a:endParaRPr lang="en-US" altLang="en-US"/>
          </a:p>
        </p:txBody>
      </p:sp>
      <p:sp>
        <p:nvSpPr>
          <p:cNvPr id="148486" name="Textfeld 5"/>
          <p:cNvSpPr txBox="1">
            <a:spLocks noChangeArrowheads="1"/>
          </p:cNvSpPr>
          <p:nvPr/>
        </p:nvSpPr>
        <p:spPr bwMode="auto">
          <a:xfrm>
            <a:off x="0" y="2060575"/>
            <a:ext cx="9036050" cy="1446213"/>
          </a:xfrm>
          <a:prstGeom prst="rect">
            <a:avLst/>
          </a:prstGeom>
          <a:solidFill>
            <a:schemeClr val="bg1"/>
          </a:solidFill>
          <a:ln w="9525">
            <a:solidFill>
              <a:srgbClr val="FF0000"/>
            </a:solidFill>
            <a:miter lim="800000"/>
            <a:headEnd/>
            <a:tailEnd/>
          </a:ln>
        </p:spPr>
        <p:txBody>
          <a:bodyPr>
            <a:spAutoFit/>
          </a:bodyPr>
          <a:lstStyle/>
          <a:p>
            <a:r>
              <a:rPr lang="de-DE" altLang="en-US" sz="4400">
                <a:solidFill>
                  <a:srgbClr val="FF0000"/>
                </a:solidFill>
              </a:rPr>
              <a:t>Always critically question your diagnosis before even considering!</a:t>
            </a:r>
            <a:endParaRPr lang="en-US" altLang="en-US" sz="4400">
              <a:solidFill>
                <a:srgbClr val="FF0000"/>
              </a:solidFill>
            </a:endParaRPr>
          </a:p>
        </p:txBody>
      </p:sp>
    </p:spTree>
    <p:extLst>
      <p:ext uri="{BB962C8B-B14F-4D97-AF65-F5344CB8AC3E}">
        <p14:creationId xmlns:p14="http://schemas.microsoft.com/office/powerpoint/2010/main" val="2224748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8486"/>
                                        </p:tgtEl>
                                        <p:attrNameLst>
                                          <p:attrName>style.visibility</p:attrName>
                                        </p:attrNameLst>
                                      </p:cBhvr>
                                      <p:to>
                                        <p:strVal val="visible"/>
                                      </p:to>
                                    </p:set>
                                    <p:anim calcmode="lin" valueType="num">
                                      <p:cBhvr additive="base">
                                        <p:cTn id="15" dur="500" fill="hold"/>
                                        <p:tgtEl>
                                          <p:spTgt spid="148486"/>
                                        </p:tgtEl>
                                        <p:attrNameLst>
                                          <p:attrName>ppt_x</p:attrName>
                                        </p:attrNameLst>
                                      </p:cBhvr>
                                      <p:tavLst>
                                        <p:tav tm="0">
                                          <p:val>
                                            <p:strVal val="#ppt_x"/>
                                          </p:val>
                                        </p:tav>
                                        <p:tav tm="100000">
                                          <p:val>
                                            <p:strVal val="#ppt_x"/>
                                          </p:val>
                                        </p:tav>
                                      </p:tavLst>
                                    </p:anim>
                                    <p:anim calcmode="lin" valueType="num">
                                      <p:cBhvr additive="base">
                                        <p:cTn id="16" dur="500" fill="hold"/>
                                        <p:tgtEl>
                                          <p:spTgt spid="148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848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E0665-77C4-450A-897D-0D3517C074D1}"/>
              </a:ext>
            </a:extLst>
          </p:cNvPr>
          <p:cNvSpPr>
            <a:spLocks noGrp="1"/>
          </p:cNvSpPr>
          <p:nvPr>
            <p:ph type="title"/>
          </p:nvPr>
        </p:nvSpPr>
        <p:spPr/>
        <p:txBody>
          <a:bodyPr/>
          <a:lstStyle/>
          <a:p>
            <a:r>
              <a:rPr lang="en-CA" noProof="0" dirty="0"/>
              <a:t>Invasive Therapies: RISKS!!</a:t>
            </a:r>
          </a:p>
        </p:txBody>
      </p:sp>
      <p:sp>
        <p:nvSpPr>
          <p:cNvPr id="3" name="Inhaltsplatzhalter 2">
            <a:extLst>
              <a:ext uri="{FF2B5EF4-FFF2-40B4-BE49-F238E27FC236}">
                <a16:creationId xmlns:a16="http://schemas.microsoft.com/office/drawing/2014/main" id="{354EC4F2-2856-481B-A35C-6C1B144B773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ADB52EAD-CDF8-4234-9FC9-A39C23ECE3AD}"/>
              </a:ext>
            </a:extLst>
          </p:cNvPr>
          <p:cNvPicPr>
            <a:picLocks noChangeAspect="1"/>
          </p:cNvPicPr>
          <p:nvPr/>
        </p:nvPicPr>
        <p:blipFill>
          <a:blip r:embed="rId3"/>
          <a:stretch>
            <a:fillRect/>
          </a:stretch>
        </p:blipFill>
        <p:spPr>
          <a:xfrm>
            <a:off x="499828" y="1124744"/>
            <a:ext cx="8210736" cy="5184576"/>
          </a:xfrm>
          <a:prstGeom prst="rect">
            <a:avLst/>
          </a:prstGeom>
        </p:spPr>
      </p:pic>
      <p:sp>
        <p:nvSpPr>
          <p:cNvPr id="5" name="Rechteck 4">
            <a:extLst>
              <a:ext uri="{FF2B5EF4-FFF2-40B4-BE49-F238E27FC236}">
                <a16:creationId xmlns:a16="http://schemas.microsoft.com/office/drawing/2014/main" id="{27641A52-1316-4543-8BC9-F61D1B036FCC}"/>
              </a:ext>
            </a:extLst>
          </p:cNvPr>
          <p:cNvSpPr/>
          <p:nvPr/>
        </p:nvSpPr>
        <p:spPr>
          <a:xfrm>
            <a:off x="34974" y="6398696"/>
            <a:ext cx="3480440" cy="369332"/>
          </a:xfrm>
          <a:prstGeom prst="rect">
            <a:avLst/>
          </a:prstGeom>
        </p:spPr>
        <p:txBody>
          <a:bodyPr wrap="none">
            <a:spAutoFit/>
          </a:bodyPr>
          <a:lstStyle/>
          <a:p>
            <a:r>
              <a:rPr lang="de-DE" dirty="0"/>
              <a:t>Lancet </a:t>
            </a:r>
            <a:r>
              <a:rPr lang="de-DE" dirty="0" err="1"/>
              <a:t>Neurol</a:t>
            </a:r>
            <a:r>
              <a:rPr lang="de-DE" dirty="0"/>
              <a:t> 2015; 14: 655–68</a:t>
            </a:r>
          </a:p>
        </p:txBody>
      </p:sp>
    </p:spTree>
    <p:extLst>
      <p:ext uri="{BB962C8B-B14F-4D97-AF65-F5344CB8AC3E}">
        <p14:creationId xmlns:p14="http://schemas.microsoft.com/office/powerpoint/2010/main" val="2177042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40A51-49D3-4CEB-815F-4F7774ACA7FC}"/>
              </a:ext>
            </a:extLst>
          </p:cNvPr>
          <p:cNvSpPr>
            <a:spLocks noGrp="1"/>
          </p:cNvSpPr>
          <p:nvPr>
            <p:ph type="title"/>
          </p:nvPr>
        </p:nvSpPr>
        <p:spPr/>
        <p:txBody>
          <a:bodyPr/>
          <a:lstStyle/>
          <a:p>
            <a:r>
              <a:rPr lang="en-CA" dirty="0"/>
              <a:t>Further reading: suggestions. </a:t>
            </a:r>
          </a:p>
        </p:txBody>
      </p:sp>
      <p:sp>
        <p:nvSpPr>
          <p:cNvPr id="3" name="Inhaltsplatzhalter 2">
            <a:extLst>
              <a:ext uri="{FF2B5EF4-FFF2-40B4-BE49-F238E27FC236}">
                <a16:creationId xmlns:a16="http://schemas.microsoft.com/office/drawing/2014/main" id="{90CA8EE7-74DB-4539-AE3D-93C991033C62}"/>
              </a:ext>
            </a:extLst>
          </p:cNvPr>
          <p:cNvSpPr>
            <a:spLocks noGrp="1"/>
          </p:cNvSpPr>
          <p:nvPr>
            <p:ph idx="1"/>
          </p:nvPr>
        </p:nvSpPr>
        <p:spPr/>
        <p:txBody>
          <a:bodyPr/>
          <a:lstStyle/>
          <a:p>
            <a:r>
              <a:rPr lang="en-CA" sz="1600" b="1" dirty="0"/>
              <a:t>Excellent concise review: </a:t>
            </a:r>
            <a:br>
              <a:rPr lang="en-CA" sz="1600" b="1" dirty="0"/>
            </a:br>
            <a:r>
              <a:rPr lang="en-CA" sz="1600" b="1" dirty="0"/>
              <a:t>Novel advances in monitoring and therapeutic approaches in idiopathic intracranial hypertension. </a:t>
            </a:r>
            <a:r>
              <a:rPr lang="en-CA" sz="1600" dirty="0">
                <a:hlinkClick r:id="rId2"/>
              </a:rPr>
              <a:t>Mitchell JL</a:t>
            </a:r>
            <a:r>
              <a:rPr lang="en-CA" sz="1600" baseline="30000" dirty="0"/>
              <a:t>1,2</a:t>
            </a:r>
            <a:r>
              <a:rPr lang="en-CA" sz="1600" dirty="0"/>
              <a:t>, </a:t>
            </a:r>
            <a:r>
              <a:rPr lang="en-CA" sz="1600" dirty="0" err="1">
                <a:hlinkClick r:id="rId3"/>
              </a:rPr>
              <a:t>Mollan</a:t>
            </a:r>
            <a:r>
              <a:rPr lang="en-CA" sz="1600" dirty="0">
                <a:hlinkClick r:id="rId3"/>
              </a:rPr>
              <a:t> SP</a:t>
            </a:r>
            <a:r>
              <a:rPr lang="en-CA" sz="1600" baseline="30000" dirty="0"/>
              <a:t>3</a:t>
            </a:r>
            <a:r>
              <a:rPr lang="en-CA" sz="1600" dirty="0"/>
              <a:t>, </a:t>
            </a:r>
            <a:r>
              <a:rPr lang="en-CA" sz="1600" dirty="0">
                <a:hlinkClick r:id="rId4"/>
              </a:rPr>
              <a:t>Vijay V</a:t>
            </a:r>
            <a:r>
              <a:rPr lang="en-CA" sz="1600" baseline="30000" dirty="0"/>
              <a:t>1,2</a:t>
            </a:r>
            <a:r>
              <a:rPr lang="en-CA" sz="1600" dirty="0"/>
              <a:t>, </a:t>
            </a:r>
            <a:r>
              <a:rPr lang="en-CA" sz="1600" dirty="0">
                <a:hlinkClick r:id="rId5"/>
              </a:rPr>
              <a:t>Sinclair AJ</a:t>
            </a:r>
            <a:r>
              <a:rPr lang="en-CA" sz="1600" baseline="30000" dirty="0"/>
              <a:t>1,3,4</a:t>
            </a:r>
            <a:r>
              <a:rPr lang="en-CA" sz="1600" dirty="0"/>
              <a:t>. </a:t>
            </a:r>
            <a:br>
              <a:rPr lang="en-CA" sz="1600" dirty="0"/>
            </a:br>
            <a:r>
              <a:rPr lang="en-CA" sz="1600" dirty="0" err="1">
                <a:hlinkClick r:id="rId6" tooltip="Current opinion in neurology."/>
              </a:rPr>
              <a:t>Curr</a:t>
            </a:r>
            <a:r>
              <a:rPr lang="en-CA" sz="1600" dirty="0">
                <a:hlinkClick r:id="rId6" tooltip="Current opinion in neurology."/>
              </a:rPr>
              <a:t> </a:t>
            </a:r>
            <a:r>
              <a:rPr lang="en-CA" sz="1600" dirty="0" err="1">
                <a:hlinkClick r:id="rId6" tooltip="Current opinion in neurology."/>
              </a:rPr>
              <a:t>Opin</a:t>
            </a:r>
            <a:r>
              <a:rPr lang="en-CA" sz="1600" dirty="0">
                <a:hlinkClick r:id="rId6" tooltip="Current opinion in neurology."/>
              </a:rPr>
              <a:t> Neurol.</a:t>
            </a:r>
            <a:r>
              <a:rPr lang="en-CA" sz="1600" dirty="0"/>
              <a:t> 2019 Jun;32(3):422-431. </a:t>
            </a:r>
            <a:r>
              <a:rPr lang="en-CA" sz="1600" dirty="0" err="1"/>
              <a:t>doi</a:t>
            </a:r>
            <a:r>
              <a:rPr lang="en-CA" sz="1600" dirty="0"/>
              <a:t>: 10.1097/WCO.0000000000000690.</a:t>
            </a:r>
          </a:p>
          <a:p>
            <a:r>
              <a:rPr lang="en-CA" sz="1600" dirty="0"/>
              <a:t>Optical Coherence Tomography in Papilledema: What Am I Missing?</a:t>
            </a:r>
            <a:br>
              <a:rPr lang="en-CA" sz="1600" dirty="0"/>
            </a:br>
            <a:r>
              <a:rPr lang="en-CA" sz="1600" dirty="0"/>
              <a:t>Journal of Neuro-Ophthalmology 2014;34(Suppl):S10 – S17</a:t>
            </a:r>
            <a:br>
              <a:rPr lang="en-CA" sz="1600" dirty="0"/>
            </a:br>
            <a:r>
              <a:rPr lang="en-CA" sz="1600" dirty="0" err="1"/>
              <a:t>doi</a:t>
            </a:r>
            <a:r>
              <a:rPr lang="en-CA" sz="1600" dirty="0"/>
              <a:t>: 10.1097/WNO.0000000000000162</a:t>
            </a:r>
          </a:p>
          <a:p>
            <a:endParaRPr lang="en-CA" sz="1600" dirty="0"/>
          </a:p>
          <a:p>
            <a:endParaRPr lang="en-CA" sz="1600" dirty="0"/>
          </a:p>
        </p:txBody>
      </p:sp>
    </p:spTree>
    <p:extLst>
      <p:ext uri="{BB962C8B-B14F-4D97-AF65-F5344CB8AC3E}">
        <p14:creationId xmlns:p14="http://schemas.microsoft.com/office/powerpoint/2010/main" val="666632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5C6F3-695B-49F2-87CB-4E4ABFD1059F}"/>
              </a:ext>
            </a:extLst>
          </p:cNvPr>
          <p:cNvSpPr>
            <a:spLocks noGrp="1"/>
          </p:cNvSpPr>
          <p:nvPr>
            <p:ph type="title"/>
          </p:nvPr>
        </p:nvSpPr>
        <p:spPr/>
        <p:txBody>
          <a:bodyPr/>
          <a:lstStyle/>
          <a:p>
            <a:r>
              <a:rPr lang="en-CA" dirty="0"/>
              <a:t>How to do a lumbar puncture</a:t>
            </a:r>
          </a:p>
        </p:txBody>
      </p:sp>
      <p:sp>
        <p:nvSpPr>
          <p:cNvPr id="3" name="Inhaltsplatzhalter 2">
            <a:extLst>
              <a:ext uri="{FF2B5EF4-FFF2-40B4-BE49-F238E27FC236}">
                <a16:creationId xmlns:a16="http://schemas.microsoft.com/office/drawing/2014/main" id="{13B85751-8535-4D85-977C-73B168253EF2}"/>
              </a:ext>
            </a:extLst>
          </p:cNvPr>
          <p:cNvSpPr>
            <a:spLocks noGrp="1"/>
          </p:cNvSpPr>
          <p:nvPr>
            <p:ph idx="1"/>
          </p:nvPr>
        </p:nvSpPr>
        <p:spPr/>
        <p:txBody>
          <a:bodyPr/>
          <a:lstStyle/>
          <a:p>
            <a:r>
              <a:rPr lang="en-CA" sz="2000" dirty="0">
                <a:hlinkClick r:id="rId2"/>
              </a:rPr>
              <a:t>https://www.youtube.com/watch?v=CKLpIDhuJrE</a:t>
            </a:r>
            <a:endParaRPr lang="en-CA" sz="2000" dirty="0"/>
          </a:p>
          <a:p>
            <a:r>
              <a:rPr lang="en-CA" sz="2000" dirty="0"/>
              <a:t>High BMI is the most predictive factor for an unsuccessful procedure! (</a:t>
            </a:r>
            <a:r>
              <a:rPr lang="en-CA" sz="2000" dirty="0" err="1">
                <a:hlinkClick r:id="rId3"/>
              </a:rPr>
              <a:t>doi</a:t>
            </a:r>
            <a:r>
              <a:rPr lang="en-CA" sz="2000" dirty="0">
                <a:hlinkClick r:id="rId3"/>
              </a:rPr>
              <a:t>: 10.1212/WNL.0000000000001335</a:t>
            </a:r>
            <a:r>
              <a:rPr lang="en-CA" sz="2000" dirty="0"/>
              <a:t>)</a:t>
            </a:r>
            <a:br>
              <a:rPr lang="en-CA" sz="2000" dirty="0"/>
            </a:br>
            <a:r>
              <a:rPr lang="en-CA" sz="2000" dirty="0"/>
              <a:t>“The high failure rate in patients with BMI &gt;35 suggests that implementing compensatory interventions such as the use of imaging guidance might be cost-effective and better tolerated by these patients.” </a:t>
            </a:r>
          </a:p>
          <a:p>
            <a:r>
              <a:rPr lang="en-CA" sz="2000" b="1" dirty="0"/>
              <a:t>Continuous intracranial pressure monitoring: a last resort in pseudotumor cerebri. </a:t>
            </a:r>
            <a:r>
              <a:rPr lang="en-CA" sz="2000" dirty="0">
                <a:hlinkClick r:id="rId4" tooltip="Journal of neuro-ophthalmology : the official journal of the North American Neuro-Ophthalmology Society."/>
              </a:rPr>
              <a:t>J </a:t>
            </a:r>
            <a:r>
              <a:rPr lang="en-CA" sz="2000" dirty="0" err="1">
                <a:hlinkClick r:id="rId4" tooltip="Journal of neuro-ophthalmology : the official journal of the North American Neuro-Ophthalmology Society."/>
              </a:rPr>
              <a:t>Neuroophthalmol</a:t>
            </a:r>
            <a:r>
              <a:rPr lang="en-CA" sz="2000" dirty="0">
                <a:hlinkClick r:id="rId4" tooltip="Journal of neuro-ophthalmology : the official journal of the North American Neuro-Ophthalmology Society."/>
              </a:rPr>
              <a:t>.</a:t>
            </a:r>
            <a:r>
              <a:rPr lang="en-CA" sz="2000" dirty="0"/>
              <a:t> 2011 Sep;31(3):199-201. </a:t>
            </a:r>
            <a:r>
              <a:rPr lang="en-CA" sz="2000" dirty="0" err="1"/>
              <a:t>doi</a:t>
            </a:r>
            <a:r>
              <a:rPr lang="en-CA" sz="2000" dirty="0"/>
              <a:t>: 10.1097/WNO.0b013e31822b5aec.</a:t>
            </a:r>
          </a:p>
          <a:p>
            <a:endParaRPr lang="en-CA" sz="2000" dirty="0"/>
          </a:p>
        </p:txBody>
      </p:sp>
    </p:spTree>
    <p:extLst>
      <p:ext uri="{BB962C8B-B14F-4D97-AF65-F5344CB8AC3E}">
        <p14:creationId xmlns:p14="http://schemas.microsoft.com/office/powerpoint/2010/main" val="2956138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457200" y="0"/>
            <a:ext cx="8229600" cy="1143000"/>
          </a:xfrm>
        </p:spPr>
        <p:txBody>
          <a:bodyPr/>
          <a:lstStyle/>
          <a:p>
            <a:r>
              <a:rPr lang="de-DE" altLang="en-US" dirty="0"/>
              <a:t>Pathophysiologie</a:t>
            </a:r>
            <a:endParaRPr lang="en-US" altLang="en-US" dirty="0"/>
          </a:p>
        </p:txBody>
      </p:sp>
      <p:pic>
        <p:nvPicPr>
          <p:cNvPr id="17411" name="Inhaltsplatzhalter 3"/>
          <p:cNvPicPr>
            <a:picLocks noGrp="1" noChangeAspect="1"/>
          </p:cNvPicPr>
          <p:nvPr>
            <p:ph idx="1"/>
          </p:nvPr>
        </p:nvPicPr>
        <p:blipFill>
          <a:blip r:embed="rId3" cstate="print"/>
          <a:srcRect/>
          <a:stretch>
            <a:fillRect/>
          </a:stretch>
        </p:blipFill>
        <p:spPr>
          <a:xfrm>
            <a:off x="112303" y="808754"/>
            <a:ext cx="8818563" cy="2449512"/>
          </a:xfrm>
        </p:spPr>
      </p:pic>
      <p:sp>
        <p:nvSpPr>
          <p:cNvPr id="17412" name="Rechteck 4"/>
          <p:cNvSpPr>
            <a:spLocks noChangeArrowheads="1"/>
          </p:cNvSpPr>
          <p:nvPr/>
        </p:nvSpPr>
        <p:spPr bwMode="auto">
          <a:xfrm>
            <a:off x="457200" y="2094513"/>
            <a:ext cx="3044825" cy="368300"/>
          </a:xfrm>
          <a:prstGeom prst="rect">
            <a:avLst/>
          </a:prstGeom>
          <a:noFill/>
          <a:ln w="9525">
            <a:noFill/>
            <a:miter lim="800000"/>
            <a:headEnd/>
            <a:tailEnd/>
          </a:ln>
        </p:spPr>
        <p:txBody>
          <a:bodyPr wrap="none">
            <a:spAutoFit/>
          </a:bodyPr>
          <a:lstStyle/>
          <a:p>
            <a:r>
              <a:rPr lang="en-US" altLang="en-US" dirty="0"/>
              <a:t>Headache 2014;54:445-458</a:t>
            </a:r>
          </a:p>
        </p:txBody>
      </p:sp>
      <p:pic>
        <p:nvPicPr>
          <p:cNvPr id="2" name="Grafik 1"/>
          <p:cNvPicPr>
            <a:picLocks noChangeAspect="1"/>
          </p:cNvPicPr>
          <p:nvPr/>
        </p:nvPicPr>
        <p:blipFill>
          <a:blip r:embed="rId4"/>
          <a:stretch>
            <a:fillRect/>
          </a:stretch>
        </p:blipFill>
        <p:spPr>
          <a:xfrm>
            <a:off x="104865" y="3240619"/>
            <a:ext cx="8996199" cy="1583655"/>
          </a:xfrm>
          <a:prstGeom prst="rect">
            <a:avLst/>
          </a:prstGeom>
        </p:spPr>
      </p:pic>
      <p:pic>
        <p:nvPicPr>
          <p:cNvPr id="3" name="Grafik 2">
            <a:extLst>
              <a:ext uri="{FF2B5EF4-FFF2-40B4-BE49-F238E27FC236}">
                <a16:creationId xmlns:a16="http://schemas.microsoft.com/office/drawing/2014/main" id="{3C1F6BD2-6CF6-493F-AE75-4772E24B3EB7}"/>
              </a:ext>
            </a:extLst>
          </p:cNvPr>
          <p:cNvPicPr>
            <a:picLocks noChangeAspect="1"/>
          </p:cNvPicPr>
          <p:nvPr/>
        </p:nvPicPr>
        <p:blipFill>
          <a:blip r:embed="rId5"/>
          <a:stretch>
            <a:fillRect/>
          </a:stretch>
        </p:blipFill>
        <p:spPr>
          <a:xfrm>
            <a:off x="1086533" y="4813878"/>
            <a:ext cx="6970933" cy="1752505"/>
          </a:xfrm>
          <a:prstGeom prst="rect">
            <a:avLst/>
          </a:prstGeom>
        </p:spPr>
      </p:pic>
      <p:sp>
        <p:nvSpPr>
          <p:cNvPr id="4" name="Rechteck 3">
            <a:extLst>
              <a:ext uri="{FF2B5EF4-FFF2-40B4-BE49-F238E27FC236}">
                <a16:creationId xmlns:a16="http://schemas.microsoft.com/office/drawing/2014/main" id="{4DA903F3-4F6A-461A-9325-2B16A8BE5627}"/>
              </a:ext>
            </a:extLst>
          </p:cNvPr>
          <p:cNvSpPr/>
          <p:nvPr/>
        </p:nvSpPr>
        <p:spPr>
          <a:xfrm>
            <a:off x="539552" y="6478640"/>
            <a:ext cx="5467809" cy="369332"/>
          </a:xfrm>
          <a:prstGeom prst="rect">
            <a:avLst/>
          </a:prstGeom>
        </p:spPr>
        <p:txBody>
          <a:bodyPr wrap="square">
            <a:spAutoFit/>
          </a:bodyPr>
          <a:lstStyle/>
          <a:p>
            <a:r>
              <a:rPr lang="de-DE" dirty="0" err="1"/>
              <a:t>Pediatr</a:t>
            </a:r>
            <a:r>
              <a:rPr lang="de-DE" dirty="0"/>
              <a:t> Res. 2015 </a:t>
            </a:r>
            <a:r>
              <a:rPr lang="de-DE" dirty="0" err="1"/>
              <a:t>February</a:t>
            </a:r>
            <a:r>
              <a:rPr lang="de-DE" dirty="0"/>
              <a:t> ; 77(2): 282–289.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28D84-4DE1-478F-BD61-6F4FCB56C32A}"/>
              </a:ext>
            </a:extLst>
          </p:cNvPr>
          <p:cNvSpPr>
            <a:spLocks noGrp="1"/>
          </p:cNvSpPr>
          <p:nvPr>
            <p:ph type="title"/>
          </p:nvPr>
        </p:nvSpPr>
        <p:spPr/>
        <p:txBody>
          <a:bodyPr/>
          <a:lstStyle/>
          <a:p>
            <a:r>
              <a:rPr lang="de-DE" dirty="0" err="1"/>
              <a:t>Biousse</a:t>
            </a:r>
            <a:r>
              <a:rPr lang="de-DE" dirty="0"/>
              <a:t> et al. 2016</a:t>
            </a:r>
          </a:p>
        </p:txBody>
      </p:sp>
      <p:sp>
        <p:nvSpPr>
          <p:cNvPr id="3" name="Inhaltsplatzhalter 2">
            <a:extLst>
              <a:ext uri="{FF2B5EF4-FFF2-40B4-BE49-F238E27FC236}">
                <a16:creationId xmlns:a16="http://schemas.microsoft.com/office/drawing/2014/main" id="{5EFB1299-34F0-4CD3-BAE5-9A35F3554BB3}"/>
              </a:ext>
            </a:extLst>
          </p:cNvPr>
          <p:cNvSpPr>
            <a:spLocks noGrp="1"/>
          </p:cNvSpPr>
          <p:nvPr>
            <p:ph idx="1"/>
          </p:nvPr>
        </p:nvSpPr>
        <p:spPr/>
        <p:txBody>
          <a:bodyPr/>
          <a:lstStyle/>
          <a:p>
            <a:r>
              <a:rPr lang="en-US" dirty="0"/>
              <a:t>“Mechanisms  that  control  CSF  drainage  are  poorly deﬁned.”</a:t>
            </a:r>
          </a:p>
          <a:p>
            <a:endParaRPr lang="en-US" dirty="0"/>
          </a:p>
          <a:p>
            <a:r>
              <a:rPr lang="en-US" dirty="0"/>
              <a:t>“The  pathogenic  mechanisms  of  idiopathic  intracranial hypertension  are  still  unclear”</a:t>
            </a:r>
            <a:endParaRPr lang="de-DE" dirty="0"/>
          </a:p>
        </p:txBody>
      </p:sp>
      <p:sp>
        <p:nvSpPr>
          <p:cNvPr id="4" name="Rechteck 3">
            <a:extLst>
              <a:ext uri="{FF2B5EF4-FFF2-40B4-BE49-F238E27FC236}">
                <a16:creationId xmlns:a16="http://schemas.microsoft.com/office/drawing/2014/main" id="{DBE84173-7987-4D7D-BCA3-A260D273109D}"/>
              </a:ext>
            </a:extLst>
          </p:cNvPr>
          <p:cNvSpPr/>
          <p:nvPr/>
        </p:nvSpPr>
        <p:spPr>
          <a:xfrm>
            <a:off x="323528" y="6327995"/>
            <a:ext cx="3352200" cy="369332"/>
          </a:xfrm>
          <a:prstGeom prst="rect">
            <a:avLst/>
          </a:prstGeom>
        </p:spPr>
        <p:txBody>
          <a:bodyPr wrap="none">
            <a:spAutoFit/>
          </a:bodyPr>
          <a:lstStyle/>
          <a:p>
            <a:r>
              <a:rPr lang="de-DE" dirty="0"/>
              <a:t>Lancet </a:t>
            </a:r>
            <a:r>
              <a:rPr lang="de-DE" dirty="0" err="1"/>
              <a:t>Neurol</a:t>
            </a:r>
            <a:r>
              <a:rPr lang="de-DE" dirty="0"/>
              <a:t> 2016; 15: 78–91</a:t>
            </a:r>
          </a:p>
        </p:txBody>
      </p:sp>
    </p:spTree>
    <p:extLst>
      <p:ext uri="{BB962C8B-B14F-4D97-AF65-F5344CB8AC3E}">
        <p14:creationId xmlns:p14="http://schemas.microsoft.com/office/powerpoint/2010/main" val="7026370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1">
            <a:extLst>
              <a:ext uri="{FF2B5EF4-FFF2-40B4-BE49-F238E27FC236}">
                <a16:creationId xmlns:a16="http://schemas.microsoft.com/office/drawing/2014/main" id="{4C84071F-48BD-4B3F-B2EE-26D31C582394}"/>
              </a:ext>
            </a:extLst>
          </p:cNvPr>
          <p:cNvSpPr>
            <a:spLocks noChangeArrowheads="1"/>
          </p:cNvSpPr>
          <p:nvPr/>
        </p:nvSpPr>
        <p:spPr bwMode="auto">
          <a:xfrm>
            <a:off x="4129088" y="79375"/>
            <a:ext cx="884237" cy="306388"/>
          </a:xfrm>
          <a:custGeom>
            <a:avLst/>
            <a:gdLst>
              <a:gd name="T0" fmla="*/ 884237 w 21600"/>
              <a:gd name="T1" fmla="*/ 153194 h 21600"/>
              <a:gd name="T2" fmla="*/ 442119 w 21600"/>
              <a:gd name="T3" fmla="*/ 306388 h 21600"/>
              <a:gd name="T4" fmla="*/ 0 w 21600"/>
              <a:gd name="T5" fmla="*/ 153194 h 21600"/>
              <a:gd name="T6" fmla="*/ 442119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Lst>
              <a:defRPr sz="1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de-DE">
                <a:solidFill>
                  <a:srgbClr val="FFFFFF"/>
                </a:solidFill>
              </a:rPr>
              <a:t>Figure 1 </a:t>
            </a:r>
          </a:p>
        </p:txBody>
      </p:sp>
      <p:pic>
        <p:nvPicPr>
          <p:cNvPr id="5123" name="Picture 2">
            <a:extLst>
              <a:ext uri="{FF2B5EF4-FFF2-40B4-BE49-F238E27FC236}">
                <a16:creationId xmlns:a16="http://schemas.microsoft.com/office/drawing/2014/main" id="{36CE7E45-9186-43C9-AA1F-64BD49338E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958" y="692696"/>
            <a:ext cx="8591198" cy="52191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3">
            <a:extLst>
              <a:ext uri="{FF2B5EF4-FFF2-40B4-BE49-F238E27FC236}">
                <a16:creationId xmlns:a16="http://schemas.microsoft.com/office/drawing/2014/main" id="{7AF0F35C-35BD-45D1-84ED-0A40BC3B82B2}"/>
              </a:ext>
            </a:extLst>
          </p:cNvPr>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de-DE" sz="900" i="1">
                <a:solidFill>
                  <a:srgbClr val="FFFFFF"/>
                </a:solidFill>
              </a:rPr>
              <a:t>The Lancet Neurology</a:t>
            </a:r>
            <a:r>
              <a:rPr lang="en-US" altLang="de-DE" sz="900">
                <a:solidFill>
                  <a:srgbClr val="FFFFFF"/>
                </a:solidFill>
              </a:rPr>
              <a:t> 2016 15, 78-91DOI: (10.1016/S1474-4422(15)00298-7) </a:t>
            </a:r>
          </a:p>
        </p:txBody>
      </p:sp>
      <p:sp>
        <p:nvSpPr>
          <p:cNvPr id="5125" name="Text Box 4">
            <a:extLst>
              <a:ext uri="{FF2B5EF4-FFF2-40B4-BE49-F238E27FC236}">
                <a16:creationId xmlns:a16="http://schemas.microsoft.com/office/drawing/2014/main" id="{3CFDA74B-D065-4F9E-879B-0DDF1CFB7312}"/>
              </a:ext>
            </a:extLst>
          </p:cNvPr>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1pPr>
            <a:lvl2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2pPr>
            <a:lvl3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3pPr>
            <a:lvl4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4pPr>
            <a:lvl5pPr>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de-DE" sz="900">
                <a:solidFill>
                  <a:srgbClr val="FFFFFF"/>
                </a:solidFill>
              </a:rPr>
              <a:t>Copyright © 2016 Elsevier Ltd</a:t>
            </a:r>
            <a:r>
              <a:rPr lang="en-US" altLang="de-DE" sz="900">
                <a:solidFill>
                  <a:srgbClr val="FFFFFF"/>
                </a:solidFill>
                <a:hlinkClick r:id="rId4"/>
              </a:rPr>
              <a:t> Terms and Conditions</a:t>
            </a:r>
          </a:p>
        </p:txBody>
      </p:sp>
      <p:pic>
        <p:nvPicPr>
          <p:cNvPr id="5126" name="Picture 5">
            <a:extLst>
              <a:ext uri="{FF2B5EF4-FFF2-40B4-BE49-F238E27FC236}">
                <a16:creationId xmlns:a16="http://schemas.microsoft.com/office/drawing/2014/main" id="{59212C09-D01B-45AF-9ABE-AF4902197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7030485"/>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7"/>
          <p:cNvSpPr>
            <a:spLocks noGrp="1" noChangeArrowheads="1"/>
          </p:cNvSpPr>
          <p:nvPr>
            <p:ph type="title"/>
          </p:nvPr>
        </p:nvSpPr>
        <p:spPr>
          <a:xfrm>
            <a:off x="457200" y="44450"/>
            <a:ext cx="8229600" cy="1143000"/>
          </a:xfrm>
        </p:spPr>
        <p:txBody>
          <a:bodyPr/>
          <a:lstStyle/>
          <a:p>
            <a:pPr eaLnBrk="1" hangingPunct="1"/>
            <a:r>
              <a:rPr lang="de-DE" altLang="de-DE" sz="4000" dirty="0" err="1"/>
              <a:t>Mechanisms</a:t>
            </a:r>
            <a:r>
              <a:rPr lang="de-DE" altLang="de-DE" sz="4000" dirty="0"/>
              <a:t> </a:t>
            </a:r>
            <a:r>
              <a:rPr lang="de-DE" altLang="de-DE" sz="4000" dirty="0" err="1"/>
              <a:t>of</a:t>
            </a:r>
            <a:r>
              <a:rPr lang="de-DE" altLang="de-DE" sz="4000" dirty="0"/>
              <a:t> CSF </a:t>
            </a:r>
            <a:r>
              <a:rPr lang="de-DE" altLang="de-DE" sz="4000" dirty="0" err="1"/>
              <a:t>circulation</a:t>
            </a:r>
            <a:endParaRPr lang="de-DE" altLang="de-DE" sz="4000" dirty="0"/>
          </a:p>
        </p:txBody>
      </p:sp>
      <p:pic>
        <p:nvPicPr>
          <p:cNvPr id="151555" name="Picture 9"/>
          <p:cNvPicPr>
            <a:picLocks noGrp="1" noChangeAspect="1" noChangeArrowheads="1"/>
          </p:cNvPicPr>
          <p:nvPr>
            <p:ph sz="half" idx="2"/>
          </p:nvPr>
        </p:nvPicPr>
        <p:blipFill>
          <a:blip r:embed="rId2" cstate="print"/>
          <a:srcRect/>
          <a:stretch>
            <a:fillRect/>
          </a:stretch>
        </p:blipFill>
        <p:spPr>
          <a:xfrm>
            <a:off x="1583531" y="1304925"/>
            <a:ext cx="5976938" cy="5310188"/>
          </a:xfrm>
          <a:noFill/>
        </p:spPr>
      </p:pic>
      <p:sp>
        <p:nvSpPr>
          <p:cNvPr id="151556" name="Rectangle 18"/>
          <p:cNvSpPr>
            <a:spLocks noChangeArrowheads="1"/>
          </p:cNvSpPr>
          <p:nvPr/>
        </p:nvSpPr>
        <p:spPr bwMode="auto">
          <a:xfrm>
            <a:off x="0" y="6446838"/>
            <a:ext cx="9144000" cy="336550"/>
          </a:xfrm>
          <a:prstGeom prst="rect">
            <a:avLst/>
          </a:prstGeom>
          <a:noFill/>
          <a:ln w="9525">
            <a:noFill/>
            <a:miter lim="800000"/>
            <a:headEnd/>
            <a:tailEnd/>
          </a:ln>
        </p:spPr>
        <p:txBody>
          <a:bodyPr>
            <a:spAutoFit/>
          </a:bodyPr>
          <a:lstStyle/>
          <a:p>
            <a:pPr eaLnBrk="1" hangingPunct="1"/>
            <a:r>
              <a:rPr lang="de-DE" altLang="de-DE" sz="1600"/>
              <a:t>Adapted from: Grzybowski and Lubow. In: Ocular disease. Mechanisms and Management. 2010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77636" y="764704"/>
            <a:ext cx="8045510" cy="5361459"/>
          </a:xfrm>
          <a:prstGeom prst="rect">
            <a:avLst/>
          </a:prstGeom>
        </p:spPr>
      </p:pic>
      <p:sp>
        <p:nvSpPr>
          <p:cNvPr id="2" name="Titel 1"/>
          <p:cNvSpPr>
            <a:spLocks noGrp="1"/>
          </p:cNvSpPr>
          <p:nvPr>
            <p:ph type="title"/>
          </p:nvPr>
        </p:nvSpPr>
        <p:spPr>
          <a:xfrm>
            <a:off x="457200" y="44624"/>
            <a:ext cx="8229600" cy="1143000"/>
          </a:xfrm>
          <a:solidFill>
            <a:schemeClr val="bg1"/>
          </a:solidFill>
        </p:spPr>
        <p:txBody>
          <a:bodyPr/>
          <a:lstStyle/>
          <a:p>
            <a:r>
              <a:rPr lang="de-DE" dirty="0" err="1"/>
              <a:t>Glymphatic</a:t>
            </a:r>
            <a:r>
              <a:rPr lang="de-DE" dirty="0"/>
              <a:t> </a:t>
            </a:r>
            <a:r>
              <a:rPr lang="de-DE" dirty="0" err="1"/>
              <a:t>system</a:t>
            </a:r>
            <a:r>
              <a:rPr lang="de-DE" dirty="0"/>
              <a:t>!</a:t>
            </a:r>
          </a:p>
        </p:txBody>
      </p:sp>
      <p:sp>
        <p:nvSpPr>
          <p:cNvPr id="5" name="Rechteck 4"/>
          <p:cNvSpPr/>
          <p:nvPr/>
        </p:nvSpPr>
        <p:spPr>
          <a:xfrm>
            <a:off x="755576" y="6093296"/>
            <a:ext cx="8280920" cy="830997"/>
          </a:xfrm>
          <a:prstGeom prst="rect">
            <a:avLst/>
          </a:prstGeom>
        </p:spPr>
        <p:txBody>
          <a:bodyPr wrap="square">
            <a:spAutoFit/>
          </a:bodyPr>
          <a:lstStyle/>
          <a:p>
            <a:r>
              <a:rPr lang="en-US" sz="1200" dirty="0" err="1">
                <a:latin typeface="Shaker2Lancet-Regular"/>
              </a:rPr>
              <a:t>Louveau</a:t>
            </a:r>
            <a:r>
              <a:rPr lang="en-US" sz="1200" dirty="0">
                <a:latin typeface="Shaker2Lancet-Regular"/>
              </a:rPr>
              <a:t> A, Smirnov I, Keyes TJ, et al. Structural and functional features of </a:t>
            </a:r>
            <a:r>
              <a:rPr lang="de-DE" sz="1200" dirty="0" err="1">
                <a:latin typeface="Shaker2Lancet-Regular"/>
              </a:rPr>
              <a:t>central</a:t>
            </a:r>
            <a:r>
              <a:rPr lang="de-DE" sz="1200" dirty="0">
                <a:latin typeface="Shaker2Lancet-Regular"/>
              </a:rPr>
              <a:t> </a:t>
            </a:r>
            <a:r>
              <a:rPr lang="de-DE" sz="1200" dirty="0" err="1">
                <a:latin typeface="Shaker2Lancet-Regular"/>
              </a:rPr>
              <a:t>nervous</a:t>
            </a:r>
            <a:r>
              <a:rPr lang="de-DE" sz="1200" dirty="0">
                <a:latin typeface="Shaker2Lancet-Regular"/>
              </a:rPr>
              <a:t> </a:t>
            </a:r>
            <a:r>
              <a:rPr lang="de-DE" sz="1200" dirty="0" err="1">
                <a:latin typeface="Shaker2Lancet-Regular"/>
              </a:rPr>
              <a:t>system</a:t>
            </a:r>
            <a:r>
              <a:rPr lang="de-DE" sz="1200" dirty="0">
                <a:latin typeface="Shaker2Lancet-Regular"/>
              </a:rPr>
              <a:t> </a:t>
            </a:r>
            <a:r>
              <a:rPr lang="de-DE" sz="1200" dirty="0" err="1">
                <a:latin typeface="Shaker2Lancet-Regular"/>
              </a:rPr>
              <a:t>lymphatic</a:t>
            </a:r>
            <a:r>
              <a:rPr lang="de-DE" sz="1200" dirty="0">
                <a:latin typeface="Shaker2Lancet-Regular"/>
              </a:rPr>
              <a:t> </a:t>
            </a:r>
            <a:r>
              <a:rPr lang="de-DE" sz="1200" dirty="0" err="1">
                <a:latin typeface="Shaker2Lancet-Regular"/>
              </a:rPr>
              <a:t>vessels</a:t>
            </a:r>
            <a:r>
              <a:rPr lang="de-DE" sz="1200" dirty="0">
                <a:latin typeface="Shaker2Lancet-Regular"/>
              </a:rPr>
              <a:t>. </a:t>
            </a:r>
            <a:r>
              <a:rPr lang="de-DE" sz="1200" i="1" dirty="0">
                <a:latin typeface="Shaker2Lancet-Italic"/>
              </a:rPr>
              <a:t>Nature </a:t>
            </a:r>
            <a:r>
              <a:rPr lang="de-DE" sz="1200" dirty="0">
                <a:latin typeface="Shaker2Lancet-Regular"/>
              </a:rPr>
              <a:t>2015; </a:t>
            </a:r>
            <a:r>
              <a:rPr lang="de-DE" sz="1200" b="1" dirty="0">
                <a:latin typeface="Shaker2Lancet-Bold"/>
              </a:rPr>
              <a:t>523: </a:t>
            </a:r>
            <a:r>
              <a:rPr lang="de-DE" sz="1200" dirty="0">
                <a:latin typeface="Shaker2Lancet-Regular"/>
              </a:rPr>
              <a:t>337–41.</a:t>
            </a:r>
          </a:p>
          <a:p>
            <a:r>
              <a:rPr lang="en-US" sz="1200" dirty="0" err="1">
                <a:latin typeface="Shaker2Lancet-Regular"/>
              </a:rPr>
              <a:t>Aspelund</a:t>
            </a:r>
            <a:r>
              <a:rPr lang="en-US" sz="1200" dirty="0">
                <a:latin typeface="Shaker2Lancet-Regular"/>
              </a:rPr>
              <a:t> A, </a:t>
            </a:r>
            <a:r>
              <a:rPr lang="en-US" sz="1200" dirty="0" err="1">
                <a:latin typeface="Shaker2Lancet-Regular"/>
              </a:rPr>
              <a:t>Antila</a:t>
            </a:r>
            <a:r>
              <a:rPr lang="en-US" sz="1200" dirty="0">
                <a:latin typeface="Shaker2Lancet-Regular"/>
              </a:rPr>
              <a:t> S, </a:t>
            </a:r>
            <a:r>
              <a:rPr lang="en-US" sz="1200" dirty="0" err="1">
                <a:latin typeface="Shaker2Lancet-Regular"/>
              </a:rPr>
              <a:t>Proulx</a:t>
            </a:r>
            <a:r>
              <a:rPr lang="en-US" sz="1200" dirty="0">
                <a:latin typeface="Shaker2Lancet-Regular"/>
              </a:rPr>
              <a:t> ST, et al. A </a:t>
            </a:r>
            <a:r>
              <a:rPr lang="en-US" sz="1200" dirty="0" err="1">
                <a:latin typeface="Shaker2Lancet-Regular"/>
              </a:rPr>
              <a:t>dural</a:t>
            </a:r>
            <a:r>
              <a:rPr lang="en-US" sz="1200" dirty="0">
                <a:latin typeface="Shaker2Lancet-Regular"/>
              </a:rPr>
              <a:t> lymphatic vascular system that drains brain interstitial fluid and macromolecules. </a:t>
            </a:r>
            <a:r>
              <a:rPr lang="en-US" sz="1200" i="1" dirty="0">
                <a:latin typeface="Shaker2Lancet-Italic"/>
              </a:rPr>
              <a:t>J </a:t>
            </a:r>
            <a:r>
              <a:rPr lang="en-US" sz="1200" i="1" dirty="0" err="1">
                <a:latin typeface="Shaker2Lancet-Italic"/>
              </a:rPr>
              <a:t>Exp</a:t>
            </a:r>
            <a:r>
              <a:rPr lang="en-US" sz="1200" i="1" dirty="0">
                <a:latin typeface="Shaker2Lancet-Italic"/>
              </a:rPr>
              <a:t> Med </a:t>
            </a:r>
            <a:r>
              <a:rPr lang="en-US" sz="1200" dirty="0">
                <a:latin typeface="Shaker2Lancet-Regular"/>
              </a:rPr>
              <a:t>2015; </a:t>
            </a:r>
            <a:r>
              <a:rPr lang="de-DE" sz="1200" b="1" dirty="0">
                <a:latin typeface="Shaker2Lancet-Bold"/>
              </a:rPr>
              <a:t>212: </a:t>
            </a:r>
            <a:r>
              <a:rPr lang="de-DE" sz="1200" dirty="0">
                <a:latin typeface="Shaker2Lancet-Regular"/>
              </a:rPr>
              <a:t>991–99</a:t>
            </a:r>
            <a:r>
              <a:rPr lang="de-DE" sz="800" dirty="0">
                <a:latin typeface="Shaker2Lancet-Regular"/>
              </a:rPr>
              <a:t>.</a:t>
            </a:r>
            <a:endParaRPr lang="de-DE" dirty="0"/>
          </a:p>
        </p:txBody>
      </p:sp>
    </p:spTree>
    <p:extLst>
      <p:ext uri="{BB962C8B-B14F-4D97-AF65-F5344CB8AC3E}">
        <p14:creationId xmlns:p14="http://schemas.microsoft.com/office/powerpoint/2010/main" val="112044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739A5-A902-41E5-9420-64532A8FE98A}"/>
              </a:ext>
            </a:extLst>
          </p:cNvPr>
          <p:cNvSpPr>
            <a:spLocks noGrp="1"/>
          </p:cNvSpPr>
          <p:nvPr>
            <p:ph type="title"/>
          </p:nvPr>
        </p:nvSpPr>
        <p:spPr/>
        <p:txBody>
          <a:bodyPr/>
          <a:lstStyle/>
          <a:p>
            <a:r>
              <a:rPr lang="en-CA" dirty="0"/>
              <a:t>Points to discuss</a:t>
            </a:r>
          </a:p>
        </p:txBody>
      </p:sp>
      <p:sp>
        <p:nvSpPr>
          <p:cNvPr id="3" name="Inhaltsplatzhalter 2">
            <a:extLst>
              <a:ext uri="{FF2B5EF4-FFF2-40B4-BE49-F238E27FC236}">
                <a16:creationId xmlns:a16="http://schemas.microsoft.com/office/drawing/2014/main" id="{92E0A19A-2410-46B7-8656-C05ADA3F0528}"/>
              </a:ext>
            </a:extLst>
          </p:cNvPr>
          <p:cNvSpPr>
            <a:spLocks noGrp="1"/>
          </p:cNvSpPr>
          <p:nvPr>
            <p:ph idx="1"/>
          </p:nvPr>
        </p:nvSpPr>
        <p:spPr/>
        <p:txBody>
          <a:bodyPr/>
          <a:lstStyle/>
          <a:p>
            <a:pPr marL="514350" indent="-514350">
              <a:buAutoNum type="arabicParenR"/>
            </a:pPr>
            <a:r>
              <a:rPr lang="en-CA" dirty="0"/>
              <a:t>Does this patient fulfill PTCS criteria?</a:t>
            </a:r>
          </a:p>
          <a:p>
            <a:pPr marL="514350" indent="-514350">
              <a:buAutoNum type="arabicParenR"/>
            </a:pPr>
            <a:r>
              <a:rPr lang="en-CA" dirty="0"/>
              <a:t>Any comments on LP without sedation in a 7 years old?</a:t>
            </a:r>
          </a:p>
          <a:p>
            <a:pPr marL="0" indent="0">
              <a:buNone/>
            </a:pPr>
            <a:r>
              <a:rPr lang="en-CA" dirty="0"/>
              <a:t>3) Is this really papilledema? </a:t>
            </a:r>
          </a:p>
          <a:p>
            <a:pPr marL="0" indent="0">
              <a:buNone/>
            </a:pPr>
            <a:br>
              <a:rPr lang="en-CA" dirty="0"/>
            </a:br>
            <a:r>
              <a:rPr lang="en-CA" dirty="0"/>
              <a:t>4) When and why would we ever consider operation in pediatric PTCS patients?</a:t>
            </a:r>
          </a:p>
        </p:txBody>
      </p:sp>
    </p:spTree>
    <p:extLst>
      <p:ext uri="{BB962C8B-B14F-4D97-AF65-F5344CB8AC3E}">
        <p14:creationId xmlns:p14="http://schemas.microsoft.com/office/powerpoint/2010/main" val="16877660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DC963-AAE8-43A1-BCA9-93D8B20F128F}"/>
              </a:ext>
            </a:extLst>
          </p:cNvPr>
          <p:cNvSpPr>
            <a:spLocks noGrp="1"/>
          </p:cNvSpPr>
          <p:nvPr>
            <p:ph type="title"/>
          </p:nvPr>
        </p:nvSpPr>
        <p:spPr>
          <a:xfrm>
            <a:off x="457200" y="44624"/>
            <a:ext cx="8229600" cy="1143000"/>
          </a:xfrm>
        </p:spPr>
        <p:txBody>
          <a:bodyPr/>
          <a:lstStyle/>
          <a:p>
            <a:r>
              <a:rPr lang="de-DE" dirty="0" err="1"/>
              <a:t>Papilledema</a:t>
            </a:r>
            <a:endParaRPr lang="en-CA" dirty="0"/>
          </a:p>
        </p:txBody>
      </p:sp>
      <p:sp>
        <p:nvSpPr>
          <p:cNvPr id="3" name="Inhaltsplatzhalter 2">
            <a:extLst>
              <a:ext uri="{FF2B5EF4-FFF2-40B4-BE49-F238E27FC236}">
                <a16:creationId xmlns:a16="http://schemas.microsoft.com/office/drawing/2014/main" id="{6154FDC3-AC9A-4838-A457-A4A1E4D55A50}"/>
              </a:ext>
            </a:extLst>
          </p:cNvPr>
          <p:cNvSpPr>
            <a:spLocks noGrp="1"/>
          </p:cNvSpPr>
          <p:nvPr>
            <p:ph idx="1"/>
          </p:nvPr>
        </p:nvSpPr>
        <p:spPr>
          <a:xfrm>
            <a:off x="457200" y="1166018"/>
            <a:ext cx="8229600" cy="4525963"/>
          </a:xfrm>
        </p:spPr>
        <p:txBody>
          <a:bodyPr/>
          <a:lstStyle/>
          <a:p>
            <a:r>
              <a:rPr lang="en-CA" sz="1400" dirty="0"/>
              <a:t>Box 7.1 Optic neuropathies associated with disc</a:t>
            </a:r>
          </a:p>
          <a:p>
            <a:r>
              <a:rPr lang="en-CA" sz="1400" dirty="0"/>
              <a:t>edema</a:t>
            </a:r>
          </a:p>
          <a:p>
            <a:r>
              <a:rPr lang="en-CA" sz="1400" dirty="0"/>
              <a:t>● Infectious (e.g., infectious optic neuritis, meningitis,</a:t>
            </a:r>
          </a:p>
          <a:p>
            <a:r>
              <a:rPr lang="en-CA" sz="1400" dirty="0" err="1"/>
              <a:t>neuroretinitis</a:t>
            </a:r>
            <a:r>
              <a:rPr lang="en-CA" sz="1400" dirty="0"/>
              <a:t>, uveitis-associated disc edema, cat-scratch</a:t>
            </a:r>
          </a:p>
          <a:p>
            <a:r>
              <a:rPr lang="en-CA" sz="1400" dirty="0"/>
              <a:t>disease, Lyme disease).</a:t>
            </a:r>
          </a:p>
          <a:p>
            <a:r>
              <a:rPr lang="en-CA" sz="1400" dirty="0"/>
              <a:t>● Demyelinating (e.g., multiple sclerosis).</a:t>
            </a:r>
          </a:p>
          <a:p>
            <a:r>
              <a:rPr lang="en-CA" sz="1400" dirty="0"/>
              <a:t>● Inflammatory (e.g., systemic lupus erythematosus,</a:t>
            </a:r>
          </a:p>
          <a:p>
            <a:r>
              <a:rPr lang="en-CA" sz="1400" dirty="0"/>
              <a:t>sarcoidosis). 22</a:t>
            </a:r>
          </a:p>
          <a:p>
            <a:r>
              <a:rPr lang="en-CA" sz="1400" dirty="0"/>
              <a:t>● Vascular (e.g., </a:t>
            </a:r>
            <a:r>
              <a:rPr lang="en-CA" sz="1400" dirty="0" err="1"/>
              <a:t>arteritic</a:t>
            </a:r>
            <a:r>
              <a:rPr lang="en-CA" sz="1400" dirty="0"/>
              <a:t> and </a:t>
            </a:r>
            <a:r>
              <a:rPr lang="en-CA" sz="1400" dirty="0" err="1"/>
              <a:t>nonarteritic</a:t>
            </a:r>
            <a:r>
              <a:rPr lang="en-CA" sz="1400" dirty="0"/>
              <a:t> anterior ischemic</a:t>
            </a:r>
          </a:p>
          <a:p>
            <a:r>
              <a:rPr lang="en-CA" sz="1400" dirty="0"/>
              <a:t>optic neuropathy, diabetic </a:t>
            </a:r>
            <a:r>
              <a:rPr lang="en-CA" sz="1400" dirty="0" err="1"/>
              <a:t>papillopathy</a:t>
            </a:r>
            <a:r>
              <a:rPr lang="en-CA" sz="1400" dirty="0"/>
              <a:t>, central retinal vein</a:t>
            </a:r>
          </a:p>
          <a:p>
            <a:r>
              <a:rPr lang="en-CA" sz="1400" dirty="0"/>
              <a:t>occlusion, and carotid-cavernous sinus fistula).</a:t>
            </a:r>
          </a:p>
          <a:p>
            <a:r>
              <a:rPr lang="en-CA" sz="1400" dirty="0"/>
              <a:t>● Infiltrative (e.g., carcinomatous meningitis, sarcoidosis).</a:t>
            </a:r>
          </a:p>
          <a:p>
            <a:r>
              <a:rPr lang="en-CA" sz="1400" dirty="0"/>
              <a:t>● Compressive (e.g., neoplastic, thyroid ophthalmopathy).</a:t>
            </a:r>
          </a:p>
          <a:p>
            <a:r>
              <a:rPr lang="en-CA" sz="1400" dirty="0"/>
              <a:t>● Hereditary (e.g., </a:t>
            </a:r>
            <a:r>
              <a:rPr lang="en-CA" sz="1400" dirty="0" err="1"/>
              <a:t>Leber</a:t>
            </a:r>
            <a:r>
              <a:rPr lang="en-CA" sz="1400" dirty="0"/>
              <a:t> hereditary optic neuropathy).</a:t>
            </a:r>
          </a:p>
          <a:p>
            <a:r>
              <a:rPr lang="en-CA" sz="1400" dirty="0"/>
              <a:t>● Traumatic (rare).</a:t>
            </a:r>
          </a:p>
          <a:p>
            <a:r>
              <a:rPr lang="en-CA" sz="1400" dirty="0"/>
              <a:t>● Paraneoplastic optic neuropathy.</a:t>
            </a:r>
          </a:p>
          <a:p>
            <a:r>
              <a:rPr lang="en-CA" sz="1400" dirty="0"/>
              <a:t>● Mechanical (e.g., hypotony).</a:t>
            </a:r>
          </a:p>
          <a:p>
            <a:r>
              <a:rPr lang="en-CA" sz="1400" dirty="0"/>
              <a:t>● Chronic respiratory disease. 23</a:t>
            </a:r>
          </a:p>
        </p:txBody>
      </p:sp>
      <p:sp>
        <p:nvSpPr>
          <p:cNvPr id="4" name="Rechteck 3">
            <a:extLst>
              <a:ext uri="{FF2B5EF4-FFF2-40B4-BE49-F238E27FC236}">
                <a16:creationId xmlns:a16="http://schemas.microsoft.com/office/drawing/2014/main" id="{5C1351DA-0FAE-4CD5-AF26-144F54C9E8DE}"/>
              </a:ext>
            </a:extLst>
          </p:cNvPr>
          <p:cNvSpPr/>
          <p:nvPr/>
        </p:nvSpPr>
        <p:spPr>
          <a:xfrm>
            <a:off x="4211960" y="4826675"/>
            <a:ext cx="4572000" cy="2031325"/>
          </a:xfrm>
          <a:prstGeom prst="rect">
            <a:avLst/>
          </a:prstGeom>
        </p:spPr>
        <p:txBody>
          <a:bodyPr>
            <a:spAutoFit/>
          </a:bodyPr>
          <a:lstStyle/>
          <a:p>
            <a:r>
              <a:rPr lang="en-CA" dirty="0"/>
              <a:t>DOI: 10.1055/b-006-149927 </a:t>
            </a:r>
          </a:p>
          <a:p>
            <a:r>
              <a:rPr lang="en-CA" dirty="0"/>
              <a:t>Smith, Stacy V.; Lee, Andrew G.; </a:t>
            </a:r>
            <a:r>
              <a:rPr lang="en-CA" dirty="0" err="1"/>
              <a:t>Brazis</a:t>
            </a:r>
            <a:r>
              <a:rPr lang="en-CA" dirty="0"/>
              <a:t>, Paul W.: 2019 </a:t>
            </a:r>
            <a:r>
              <a:rPr lang="en-CA" b="1" dirty="0"/>
              <a:t>Clinical Pathways in Neuro-Ophthalmology</a:t>
            </a:r>
          </a:p>
          <a:p>
            <a:r>
              <a:rPr lang="en-CA" dirty="0"/>
              <a:t>An Evidence-Based Approach Print ISBN 9781626232853 · Online ISBN 9781626232860 </a:t>
            </a:r>
          </a:p>
        </p:txBody>
      </p:sp>
    </p:spTree>
    <p:extLst>
      <p:ext uri="{BB962C8B-B14F-4D97-AF65-F5344CB8AC3E}">
        <p14:creationId xmlns:p14="http://schemas.microsoft.com/office/powerpoint/2010/main" val="36514453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5A5FA-C935-457E-8F41-063550761CB5}"/>
              </a:ext>
            </a:extLst>
          </p:cNvPr>
          <p:cNvSpPr>
            <a:spLocks noGrp="1"/>
          </p:cNvSpPr>
          <p:nvPr>
            <p:ph type="title"/>
          </p:nvPr>
        </p:nvSpPr>
        <p:spPr/>
        <p:txBody>
          <a:bodyPr/>
          <a:lstStyle/>
          <a:p>
            <a:r>
              <a:rPr lang="de-DE" dirty="0"/>
              <a:t>Research </a:t>
            </a:r>
            <a:r>
              <a:rPr lang="de-DE" dirty="0" err="1"/>
              <a:t>priorities</a:t>
            </a:r>
            <a:endParaRPr lang="en-CA" dirty="0"/>
          </a:p>
        </p:txBody>
      </p:sp>
      <p:pic>
        <p:nvPicPr>
          <p:cNvPr id="4" name="Inhaltsplatzhalter 3">
            <a:extLst>
              <a:ext uri="{FF2B5EF4-FFF2-40B4-BE49-F238E27FC236}">
                <a16:creationId xmlns:a16="http://schemas.microsoft.com/office/drawing/2014/main" id="{605E496C-7D3B-4667-86A1-195FA4986D07}"/>
              </a:ext>
            </a:extLst>
          </p:cNvPr>
          <p:cNvPicPr>
            <a:picLocks noGrp="1" noChangeAspect="1"/>
          </p:cNvPicPr>
          <p:nvPr>
            <p:ph idx="1"/>
          </p:nvPr>
        </p:nvPicPr>
        <p:blipFill>
          <a:blip r:embed="rId2"/>
          <a:stretch>
            <a:fillRect/>
          </a:stretch>
        </p:blipFill>
        <p:spPr>
          <a:xfrm>
            <a:off x="2699792" y="1120454"/>
            <a:ext cx="3395203" cy="5044850"/>
          </a:xfrm>
          <a:prstGeom prst="rect">
            <a:avLst/>
          </a:prstGeom>
        </p:spPr>
      </p:pic>
      <p:sp>
        <p:nvSpPr>
          <p:cNvPr id="5" name="Rechteck 4">
            <a:extLst>
              <a:ext uri="{FF2B5EF4-FFF2-40B4-BE49-F238E27FC236}">
                <a16:creationId xmlns:a16="http://schemas.microsoft.com/office/drawing/2014/main" id="{6CB5AC61-8E29-4240-B472-5C51E0BD6DD6}"/>
              </a:ext>
            </a:extLst>
          </p:cNvPr>
          <p:cNvSpPr/>
          <p:nvPr/>
        </p:nvSpPr>
        <p:spPr>
          <a:xfrm>
            <a:off x="179512" y="6302704"/>
            <a:ext cx="8712968" cy="369332"/>
          </a:xfrm>
          <a:prstGeom prst="rect">
            <a:avLst/>
          </a:prstGeom>
        </p:spPr>
        <p:txBody>
          <a:bodyPr wrap="square">
            <a:spAutoFit/>
          </a:bodyPr>
          <a:lstStyle/>
          <a:p>
            <a:r>
              <a:rPr lang="en-CA" dirty="0" err="1"/>
              <a:t>Mollan</a:t>
            </a:r>
            <a:r>
              <a:rPr lang="en-CA" dirty="0"/>
              <a:t> S, et al. BMJ Open 2019;9:e026573. doi:10.1136/bmjopen-2018-026573</a:t>
            </a:r>
          </a:p>
        </p:txBody>
      </p:sp>
    </p:spTree>
    <p:extLst>
      <p:ext uri="{BB962C8B-B14F-4D97-AF65-F5344CB8AC3E}">
        <p14:creationId xmlns:p14="http://schemas.microsoft.com/office/powerpoint/2010/main" val="39350879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F6BD5-F7A8-4A59-AEC9-BDFCF2036FC8}"/>
              </a:ext>
            </a:extLst>
          </p:cNvPr>
          <p:cNvSpPr>
            <a:spLocks noGrp="1"/>
          </p:cNvSpPr>
          <p:nvPr>
            <p:ph type="title"/>
          </p:nvPr>
        </p:nvSpPr>
        <p:spPr/>
        <p:txBody>
          <a:bodyPr/>
          <a:lstStyle/>
          <a:p>
            <a:r>
              <a:rPr lang="de-DE" noProof="0" dirty="0" err="1"/>
              <a:t>Frisen</a:t>
            </a:r>
            <a:r>
              <a:rPr lang="de-DE" noProof="0" dirty="0"/>
              <a:t> </a:t>
            </a:r>
            <a:r>
              <a:rPr lang="de-DE" noProof="0" dirty="0" err="1"/>
              <a:t>scale</a:t>
            </a:r>
            <a:endParaRPr lang="en-CA" noProof="0" dirty="0"/>
          </a:p>
        </p:txBody>
      </p:sp>
      <p:pic>
        <p:nvPicPr>
          <p:cNvPr id="4" name="Inhaltsplatzhalter 3">
            <a:extLst>
              <a:ext uri="{FF2B5EF4-FFF2-40B4-BE49-F238E27FC236}">
                <a16:creationId xmlns:a16="http://schemas.microsoft.com/office/drawing/2014/main" id="{D235DED7-91A8-4F0D-8E50-D2942D7357B9}"/>
              </a:ext>
            </a:extLst>
          </p:cNvPr>
          <p:cNvPicPr>
            <a:picLocks noGrp="1" noChangeAspect="1"/>
          </p:cNvPicPr>
          <p:nvPr>
            <p:ph idx="1"/>
          </p:nvPr>
        </p:nvPicPr>
        <p:blipFill>
          <a:blip r:embed="rId2"/>
          <a:stretch>
            <a:fillRect/>
          </a:stretch>
        </p:blipFill>
        <p:spPr>
          <a:xfrm>
            <a:off x="584591" y="1916832"/>
            <a:ext cx="7228480" cy="3528392"/>
          </a:xfrm>
          <a:prstGeom prst="rect">
            <a:avLst/>
          </a:prstGeom>
        </p:spPr>
      </p:pic>
    </p:spTree>
    <p:extLst>
      <p:ext uri="{BB962C8B-B14F-4D97-AF65-F5344CB8AC3E}">
        <p14:creationId xmlns:p14="http://schemas.microsoft.com/office/powerpoint/2010/main" val="36535918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a:extLst>
              <a:ext uri="{FF2B5EF4-FFF2-40B4-BE49-F238E27FC236}">
                <a16:creationId xmlns:a16="http://schemas.microsoft.com/office/drawing/2014/main" id="{18D59014-F0D6-4842-9146-574D7CB5A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981075"/>
            <a:ext cx="2984500"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a:extLst>
              <a:ext uri="{FF2B5EF4-FFF2-40B4-BE49-F238E27FC236}">
                <a16:creationId xmlns:a16="http://schemas.microsoft.com/office/drawing/2014/main" id="{85513B19-9AC8-4AD4-A657-F55DF0011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6283325"/>
            <a:ext cx="2533650"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5">
            <a:extLst>
              <a:ext uri="{FF2B5EF4-FFF2-40B4-BE49-F238E27FC236}">
                <a16:creationId xmlns:a16="http://schemas.microsoft.com/office/drawing/2014/main" id="{2C9414EE-F434-4065-9986-0C43B7B95B29}"/>
              </a:ext>
            </a:extLst>
          </p:cNvPr>
          <p:cNvSpPr txBox="1">
            <a:spLocks noChangeArrowheads="1"/>
          </p:cNvSpPr>
          <p:nvPr/>
        </p:nvSpPr>
        <p:spPr bwMode="auto">
          <a:xfrm>
            <a:off x="77788" y="6127750"/>
            <a:ext cx="4565650" cy="254000"/>
          </a:xfrm>
          <a:prstGeom prst="rect">
            <a:avLst/>
          </a:prstGeom>
          <a:solidFill>
            <a:schemeClr val="bg1"/>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de-DE" b="1">
                <a:solidFill>
                  <a:srgbClr val="000000"/>
                </a:solidFill>
              </a:rPr>
              <a:t>Killer H E et al. Brain 2007;130:514-520</a:t>
            </a:r>
          </a:p>
        </p:txBody>
      </p:sp>
      <p:sp>
        <p:nvSpPr>
          <p:cNvPr id="26629" name="Text Box 6">
            <a:extLst>
              <a:ext uri="{FF2B5EF4-FFF2-40B4-BE49-F238E27FC236}">
                <a16:creationId xmlns:a16="http://schemas.microsoft.com/office/drawing/2014/main" id="{F2E956B6-01DC-4A21-B394-5C27064F391B}"/>
              </a:ext>
            </a:extLst>
          </p:cNvPr>
          <p:cNvSpPr txBox="1">
            <a:spLocks noChangeArrowheads="1"/>
          </p:cNvSpPr>
          <p:nvPr/>
        </p:nvSpPr>
        <p:spPr bwMode="auto">
          <a:xfrm>
            <a:off x="98425" y="6450013"/>
            <a:ext cx="4930775" cy="34718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de-DE" sz="900">
                <a:solidFill>
                  <a:srgbClr val="000000"/>
                </a:solidFill>
              </a:rPr>
              <a:t>© The Author (2006). Published by Oxford University Press on behalf of the Guarantors of Brain. All rights reserved.</a:t>
            </a:r>
          </a:p>
        </p:txBody>
      </p:sp>
      <p:pic>
        <p:nvPicPr>
          <p:cNvPr id="26630" name="Picture 8">
            <a:extLst>
              <a:ext uri="{FF2B5EF4-FFF2-40B4-BE49-F238E27FC236}">
                <a16:creationId xmlns:a16="http://schemas.microsoft.com/office/drawing/2014/main" id="{8BB212C1-A440-492A-B8BC-491B8FBE2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557338"/>
            <a:ext cx="272415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Rectangle 9">
            <a:extLst>
              <a:ext uri="{FF2B5EF4-FFF2-40B4-BE49-F238E27FC236}">
                <a16:creationId xmlns:a16="http://schemas.microsoft.com/office/drawing/2014/main" id="{34802470-42F8-46DE-8C8E-6FCB0BFE9D56}"/>
              </a:ext>
            </a:extLst>
          </p:cNvPr>
          <p:cNvSpPr>
            <a:spLocks noChangeArrowheads="1"/>
          </p:cNvSpPr>
          <p:nvPr/>
        </p:nvSpPr>
        <p:spPr bwMode="auto">
          <a:xfrm>
            <a:off x="5945188" y="2078038"/>
            <a:ext cx="3090862" cy="195897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nchor="ctr">
            <a:spAutoFit/>
          </a:bodyPr>
          <a:lstStyle>
            <a:lvl1pPr defTabSz="828675">
              <a:defRPr>
                <a:solidFill>
                  <a:schemeClr val="tx1"/>
                </a:solidFill>
                <a:latin typeface="Arial" panose="020B0604020202020204" pitchFamily="34" charset="0"/>
                <a:cs typeface="Arial" panose="020B0604020202020204" pitchFamily="34" charset="0"/>
              </a:defRPr>
            </a:lvl1pPr>
            <a:lvl2pPr marL="742950" indent="-285750" defTabSz="828675">
              <a:defRPr>
                <a:solidFill>
                  <a:schemeClr val="tx1"/>
                </a:solidFill>
                <a:latin typeface="Arial" panose="020B0604020202020204" pitchFamily="34" charset="0"/>
                <a:cs typeface="Arial" panose="020B0604020202020204" pitchFamily="34" charset="0"/>
              </a:defRPr>
            </a:lvl2pPr>
            <a:lvl3pPr marL="1143000" indent="-228600" defTabSz="828675">
              <a:defRPr>
                <a:solidFill>
                  <a:schemeClr val="tx1"/>
                </a:solidFill>
                <a:latin typeface="Arial" panose="020B0604020202020204" pitchFamily="34" charset="0"/>
                <a:cs typeface="Arial" panose="020B0604020202020204" pitchFamily="34" charset="0"/>
              </a:defRPr>
            </a:lvl3pPr>
            <a:lvl4pPr marL="1600200" indent="-228600" defTabSz="828675">
              <a:defRPr>
                <a:solidFill>
                  <a:schemeClr val="tx1"/>
                </a:solidFill>
                <a:latin typeface="Arial" panose="020B0604020202020204" pitchFamily="34" charset="0"/>
                <a:cs typeface="Arial" panose="020B0604020202020204" pitchFamily="34" charset="0"/>
              </a:defRPr>
            </a:lvl4pPr>
            <a:lvl5pPr marL="2057400" indent="-228600" defTabSz="828675">
              <a:defRPr>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de-DE" sz="2200">
                <a:latin typeface="Times New Roman" panose="02020603050405020304" pitchFamily="18" charset="0"/>
              </a:rPr>
              <a:t>“a multichambered </a:t>
            </a:r>
          </a:p>
          <a:p>
            <a:pPr eaLnBrk="1">
              <a:lnSpc>
                <a:spcPct val="93000"/>
              </a:lnSpc>
              <a:buClr>
                <a:srgbClr val="000000"/>
              </a:buClr>
              <a:buSzPct val="45000"/>
              <a:buFont typeface="Wingdings" panose="05000000000000000000" pitchFamily="2" charset="2"/>
              <a:buNone/>
            </a:pPr>
            <a:r>
              <a:rPr lang="en-GB" altLang="de-DE" sz="2200">
                <a:latin typeface="Times New Roman" panose="02020603050405020304" pitchFamily="18" charset="0"/>
              </a:rPr>
              <a:t>and subdivided </a:t>
            </a:r>
          </a:p>
          <a:p>
            <a:pPr eaLnBrk="1">
              <a:lnSpc>
                <a:spcPct val="93000"/>
              </a:lnSpc>
              <a:buClr>
                <a:srgbClr val="000000"/>
              </a:buClr>
              <a:buSzPct val="45000"/>
              <a:buFont typeface="Wingdings" panose="05000000000000000000" pitchFamily="2" charset="2"/>
              <a:buNone/>
            </a:pPr>
            <a:r>
              <a:rPr lang="en-GB" altLang="de-DE" sz="2200">
                <a:latin typeface="Times New Roman" panose="02020603050405020304" pitchFamily="18" charset="0"/>
              </a:rPr>
              <a:t>tubular system </a:t>
            </a:r>
          </a:p>
          <a:p>
            <a:pPr eaLnBrk="1">
              <a:lnSpc>
                <a:spcPct val="93000"/>
              </a:lnSpc>
              <a:buClr>
                <a:srgbClr val="000000"/>
              </a:buClr>
              <a:buSzPct val="45000"/>
              <a:buFont typeface="Wingdings" panose="05000000000000000000" pitchFamily="2" charset="2"/>
              <a:buNone/>
            </a:pPr>
            <a:r>
              <a:rPr lang="en-GB" altLang="de-DE" sz="2200">
                <a:latin typeface="Times New Roman" panose="02020603050405020304" pitchFamily="18" charset="0"/>
              </a:rPr>
              <a:t>with a blind end </a:t>
            </a:r>
          </a:p>
          <a:p>
            <a:pPr eaLnBrk="1">
              <a:lnSpc>
                <a:spcPct val="93000"/>
              </a:lnSpc>
              <a:buClr>
                <a:srgbClr val="000000"/>
              </a:buClr>
              <a:buSzPct val="45000"/>
              <a:buFont typeface="Wingdings" panose="05000000000000000000" pitchFamily="2" charset="2"/>
              <a:buNone/>
            </a:pPr>
            <a:r>
              <a:rPr lang="en-GB" altLang="de-DE" sz="2200">
                <a:latin typeface="Times New Roman" panose="02020603050405020304" pitchFamily="18" charset="0"/>
              </a:rPr>
              <a:t>(cul de sac) </a:t>
            </a:r>
          </a:p>
          <a:p>
            <a:pPr eaLnBrk="1">
              <a:lnSpc>
                <a:spcPct val="93000"/>
              </a:lnSpc>
              <a:buClr>
                <a:srgbClr val="000000"/>
              </a:buClr>
              <a:buSzPct val="45000"/>
              <a:buFont typeface="Wingdings" panose="05000000000000000000" pitchFamily="2" charset="2"/>
              <a:buNone/>
            </a:pPr>
            <a:r>
              <a:rPr lang="en-GB" altLang="de-DE" sz="2200">
                <a:latin typeface="Times New Roman" panose="02020603050405020304" pitchFamily="18" charset="0"/>
              </a:rPr>
              <a:t>behind the ocular globe.” </a:t>
            </a:r>
          </a:p>
        </p:txBody>
      </p:sp>
      <p:sp>
        <p:nvSpPr>
          <p:cNvPr id="26632" name="Rectangle 10">
            <a:extLst>
              <a:ext uri="{FF2B5EF4-FFF2-40B4-BE49-F238E27FC236}">
                <a16:creationId xmlns:a16="http://schemas.microsoft.com/office/drawing/2014/main" id="{FEAC1326-4F4A-4EFE-845F-B995A1374885}"/>
              </a:ext>
            </a:extLst>
          </p:cNvPr>
          <p:cNvSpPr>
            <a:spLocks noGrp="1" noChangeArrowheads="1"/>
          </p:cNvSpPr>
          <p:nvPr>
            <p:ph type="title"/>
          </p:nvPr>
        </p:nvSpPr>
        <p:spPr/>
        <p:txBody>
          <a:bodyPr/>
          <a:lstStyle/>
          <a:p>
            <a:pPr eaLnBrk="1" hangingPunct="1"/>
            <a:r>
              <a:rPr lang="de-DE" altLang="de-DE" dirty="0" err="1"/>
              <a:t>Perioptic</a:t>
            </a:r>
            <a:r>
              <a:rPr lang="de-DE" altLang="de-DE" dirty="0"/>
              <a:t> Space</a:t>
            </a:r>
          </a:p>
        </p:txBody>
      </p:sp>
    </p:spTree>
  </p:cSld>
  <p:clrMapOvr>
    <a:masterClrMapping/>
  </p:clrMapOvr>
  <p:transition spd="med"/>
</p:sld>
</file>

<file path=ppt/theme/theme1.xml><?xml version="1.0" encoding="utf-8"?>
<a:theme xmlns:a="http://schemas.openxmlformats.org/drawingml/2006/main" name="Standarddesign">
  <a:themeElements>
    <a:clrScheme name="">
      <a:dk1>
        <a:srgbClr val="0071AA"/>
      </a:dk1>
      <a:lt1>
        <a:srgbClr val="FFFFFF"/>
      </a:lt1>
      <a:dk2>
        <a:srgbClr val="79B600"/>
      </a:dk2>
      <a:lt2>
        <a:srgbClr val="808080"/>
      </a:lt2>
      <a:accent1>
        <a:srgbClr val="BBE0E3"/>
      </a:accent1>
      <a:accent2>
        <a:srgbClr val="333399"/>
      </a:accent2>
      <a:accent3>
        <a:srgbClr val="FFFFFF"/>
      </a:accent3>
      <a:accent4>
        <a:srgbClr val="005F91"/>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000000"/>
        </a:dk1>
        <a:lt1>
          <a:srgbClr val="FFFFFF"/>
        </a:lt1>
        <a:dk2>
          <a:srgbClr val="99CC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14">
        <a:dk1>
          <a:srgbClr val="006699"/>
        </a:dk1>
        <a:lt1>
          <a:srgbClr val="FFFFFF"/>
        </a:lt1>
        <a:dk2>
          <a:srgbClr val="99CC00"/>
        </a:dk2>
        <a:lt2>
          <a:srgbClr val="808080"/>
        </a:lt2>
        <a:accent1>
          <a:srgbClr val="BBE0E3"/>
        </a:accent1>
        <a:accent2>
          <a:srgbClr val="333399"/>
        </a:accent2>
        <a:accent3>
          <a:srgbClr val="FFFFFF"/>
        </a:accent3>
        <a:accent4>
          <a:srgbClr val="0056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15">
        <a:dk1>
          <a:srgbClr val="006699"/>
        </a:dk1>
        <a:lt1>
          <a:srgbClr val="FFFFFF"/>
        </a:lt1>
        <a:dk2>
          <a:srgbClr val="669900"/>
        </a:dk2>
        <a:lt2>
          <a:srgbClr val="808080"/>
        </a:lt2>
        <a:accent1>
          <a:srgbClr val="BBE0E3"/>
        </a:accent1>
        <a:accent2>
          <a:srgbClr val="333399"/>
        </a:accent2>
        <a:accent3>
          <a:srgbClr val="FFFFFF"/>
        </a:accent3>
        <a:accent4>
          <a:srgbClr val="0056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16">
        <a:dk1>
          <a:srgbClr val="006699"/>
        </a:dk1>
        <a:lt1>
          <a:srgbClr val="FFFFFF"/>
        </a:lt1>
        <a:dk2>
          <a:srgbClr val="79B600"/>
        </a:dk2>
        <a:lt2>
          <a:srgbClr val="808080"/>
        </a:lt2>
        <a:accent1>
          <a:srgbClr val="BBE0E3"/>
        </a:accent1>
        <a:accent2>
          <a:srgbClr val="333399"/>
        </a:accent2>
        <a:accent3>
          <a:srgbClr val="FFFFFF"/>
        </a:accent3>
        <a:accent4>
          <a:srgbClr val="0056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3400</Words>
  <Application>Microsoft Office PowerPoint</Application>
  <PresentationFormat>Bildschirmpräsentation (4:3)</PresentationFormat>
  <Paragraphs>485</Paragraphs>
  <Slides>93</Slides>
  <Notes>33</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93</vt:i4>
      </vt:variant>
    </vt:vector>
  </HeadingPairs>
  <TitlesOfParts>
    <vt:vector size="104" baseType="lpstr">
      <vt:lpstr>&amp;quot</vt:lpstr>
      <vt:lpstr>Arial</vt:lpstr>
      <vt:lpstr>Arial</vt:lpstr>
      <vt:lpstr>Calibri</vt:lpstr>
      <vt:lpstr>Shaker2Lancet-Bold</vt:lpstr>
      <vt:lpstr>Shaker2Lancet-Italic</vt:lpstr>
      <vt:lpstr>Shaker2Lancet-Regular</vt:lpstr>
      <vt:lpstr>Times New Roman</vt:lpstr>
      <vt:lpstr>Wingdings</vt:lpstr>
      <vt:lpstr>Standarddesign</vt:lpstr>
      <vt:lpstr>Clip</vt:lpstr>
      <vt:lpstr>Complex decision-making in pediatric pseudotumor cerebri (syndrome) </vt:lpstr>
      <vt:lpstr>These slides will be available online!</vt:lpstr>
      <vt:lpstr>Disclosures</vt:lpstr>
      <vt:lpstr>Overview</vt:lpstr>
      <vt:lpstr>Case 1</vt:lpstr>
      <vt:lpstr>Case 1</vt:lpstr>
      <vt:lpstr>Case 1 con´t</vt:lpstr>
      <vt:lpstr>What do you think? </vt:lpstr>
      <vt:lpstr>Points to discuss</vt:lpstr>
      <vt:lpstr>Diagnostic criteria: What is Pseudotumor cerebri in 2019?</vt:lpstr>
      <vt:lpstr>Test yourself 1) </vt:lpstr>
      <vt:lpstr>Definition of Pseudotumor cerebri syndrome</vt:lpstr>
      <vt:lpstr>partially empty sella</vt:lpstr>
      <vt:lpstr>Definition of Pseudotumor cerebri</vt:lpstr>
      <vt:lpstr>Diagnostic Criteria for Pseudotumor Cerebri Syndrome </vt:lpstr>
      <vt:lpstr>PowerPoint-Präsentation</vt:lpstr>
      <vt:lpstr>LP without sedation/analgesia?</vt:lpstr>
      <vt:lpstr>LP in Procedural Sedation and Analgesia? YES!</vt:lpstr>
      <vt:lpstr>Back to the case questions:</vt:lpstr>
      <vt:lpstr>Lumbar Puncture Opening Pressure Is Not a Reliable Measure of Intracranial Pressure in Children. N=12 </vt:lpstr>
      <vt:lpstr>Lumbar Puncture Opening Pressure Is Not a Reliable Measure of Intracranial Pressure in Children. N=12 </vt:lpstr>
      <vt:lpstr>Case 1: Back from ophthalmology tertiary center…</vt:lpstr>
      <vt:lpstr>Optic drusen: Prevalence 0.4%</vt:lpstr>
      <vt:lpstr>Buried Optic Drusen</vt:lpstr>
      <vt:lpstr>Problems with Papilledema</vt:lpstr>
      <vt:lpstr>PowerPoint-Präsentation</vt:lpstr>
      <vt:lpstr>Test yourself 2) </vt:lpstr>
      <vt:lpstr>PowerPoint-Präsentation</vt:lpstr>
      <vt:lpstr>Case 2</vt:lpstr>
      <vt:lpstr>Case 2 </vt:lpstr>
      <vt:lpstr>Case 2 con´t </vt:lpstr>
      <vt:lpstr>MR Venography</vt:lpstr>
      <vt:lpstr>What do you think? PTCS or not?</vt:lpstr>
      <vt:lpstr>To summarize case 2</vt:lpstr>
      <vt:lpstr>Normal opening pressure.  So why bother?</vt:lpstr>
      <vt:lpstr>Remember</vt:lpstr>
      <vt:lpstr>Intracranial pressure variability within 1 hour!</vt:lpstr>
      <vt:lpstr>PTCS with CSF opening pressure  &lt; 28 cm H2O</vt:lpstr>
      <vt:lpstr>PTCS with CSF opening pressure  &lt; 28 cm H2O</vt:lpstr>
      <vt:lpstr>Case con´t</vt:lpstr>
      <vt:lpstr>Case 2 con´t </vt:lpstr>
      <vt:lpstr>Doctors now discuss sinovenous stent! </vt:lpstr>
      <vt:lpstr>Questions to ask</vt:lpstr>
      <vt:lpstr>MR Venography  pre                   post LP</vt:lpstr>
      <vt:lpstr>Headache as criteria for success?</vt:lpstr>
      <vt:lpstr>Headache in treated PTCS</vt:lpstr>
      <vt:lpstr>„Patients with PTCS often continue experiencing headache</vt:lpstr>
      <vt:lpstr>PowerPoint-Präsentation</vt:lpstr>
      <vt:lpstr>Headache: An indication for stenting?</vt:lpstr>
      <vt:lpstr>Stent: German single-center experience</vt:lpstr>
      <vt:lpstr>Beware of publication bias!</vt:lpstr>
      <vt:lpstr>RISKS are significant!!!</vt:lpstr>
      <vt:lpstr>PRIMUM NIHIL NOCERE</vt:lpstr>
      <vt:lpstr>Back to the case 2</vt:lpstr>
      <vt:lpstr>Case 2: Interpretation</vt:lpstr>
      <vt:lpstr>Case 2: Follow-up</vt:lpstr>
      <vt:lpstr>Test yourself 3)</vt:lpstr>
      <vt:lpstr>Expert recommendation</vt:lpstr>
      <vt:lpstr>What are our treatment goals?</vt:lpstr>
      <vt:lpstr>Continuous intracranial pressure monitoring.</vt:lpstr>
      <vt:lpstr>Remember this! </vt:lpstr>
      <vt:lpstr>Misdiagnosis of Pseudotumor cerebri is common!</vt:lpstr>
      <vt:lpstr>Outlook</vt:lpstr>
      <vt:lpstr>Future? Non-invasive, reliable pressure assessment? </vt:lpstr>
      <vt:lpstr>Future? Optic coherence tomography!</vt:lpstr>
      <vt:lpstr>1) IIH Pressure Trial:  exenatide 2) IIH Drug trial (IIHDT): 11ß-HSD1 inhibi- tor</vt:lpstr>
      <vt:lpstr>Take home messages</vt:lpstr>
      <vt:lpstr>Last not least:  Interdisciplinary decision!</vt:lpstr>
      <vt:lpstr>Last not least:  Interdisciplinary decision!</vt:lpstr>
      <vt:lpstr>Thank you very much for your attention!</vt:lpstr>
      <vt:lpstr>Supplemental material</vt:lpstr>
      <vt:lpstr>Dont´t forget: differential diagnosis</vt:lpstr>
      <vt:lpstr>Therapy resistence? CAVE: Think of the unlikely!</vt:lpstr>
      <vt:lpstr>Elevated CSF opening pressure in Pediatric Demyelinating Disease Cohort</vt:lpstr>
      <vt:lpstr>Therapy: Step-wise approach</vt:lpstr>
      <vt:lpstr>Pressure release as the only therapy</vt:lpstr>
      <vt:lpstr>Therapy: Step-wise approach</vt:lpstr>
      <vt:lpstr>Therapy: Step-wise approach</vt:lpstr>
      <vt:lpstr>Therapy: Step-wise approach</vt:lpstr>
      <vt:lpstr>Invasive therapy</vt:lpstr>
      <vt:lpstr>Invasive therapy</vt:lpstr>
      <vt:lpstr>Invasive Therapies: RISKS!!</vt:lpstr>
      <vt:lpstr>Further reading: suggestions. </vt:lpstr>
      <vt:lpstr>How to do a lumbar puncture</vt:lpstr>
      <vt:lpstr>Pathophysiologie</vt:lpstr>
      <vt:lpstr>Biousse et al. 2016</vt:lpstr>
      <vt:lpstr>PowerPoint-Präsentation</vt:lpstr>
      <vt:lpstr>Mechanisms of CSF circulation</vt:lpstr>
      <vt:lpstr>Glymphatic system!</vt:lpstr>
      <vt:lpstr>Papilledema</vt:lpstr>
      <vt:lpstr>Research priorities</vt:lpstr>
      <vt:lpstr>Frisen scale</vt:lpstr>
      <vt:lpstr>Perioptic Space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decision-making in pediatric pseudotumor cerebri (syndrome)</dc:title>
  <dc:creator>Tibussek Daniel</dc:creator>
  <cp:lastModifiedBy>Tibussek Daniel</cp:lastModifiedBy>
  <cp:revision>3</cp:revision>
  <dcterms:created xsi:type="dcterms:W3CDTF">2019-10-16T21:04:14Z</dcterms:created>
  <dcterms:modified xsi:type="dcterms:W3CDTF">2019-10-18T16:04:37Z</dcterms:modified>
</cp:coreProperties>
</file>